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mbria" panose="02040503050406030204" pitchFamily="18" charset="0"/>
      <p:regular r:id="rId31"/>
      <p:bold r:id="rId32"/>
      <p:italic r:id="rId33"/>
      <p:boldItalic r:id="rId34"/>
    </p:embeddedFont>
    <p:embeddedFont>
      <p:font typeface="Permanent Marker" panose="02000000000000000000" pitchFamily="2"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7ffa9181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7ffa9181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7ffa9181f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7ffa9181f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7f24dfd53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7f24dfd5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7f24dfd5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7f24dfd5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7f24dfd5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7f24dfd5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7ffa9181f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7ffa9181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7f24dfd53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7f24dfd53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all over the place, just like the data for Austin was. Unemployment seems to make sense intuitively, but the others are so balanced that it’s kind of surprising. If you take the bars colored blue, which represent the freelance/gig category, maybe there was some subjectivity in how they interpreted the question. Maybe some of them thought, “Well I’m not an employee anywhere, and paid sick leave or family leave isn’t something I qualify for anyway and isn’t helpful to me, so I’m going to put a #5 for unhelpful.” Or maybe they had the same thought process but decided to put #3 and be neutral, since it WOULD be helpful if they were employees but they’re not. That’s my speculation.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811e1dfd7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811e1dfd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is all over the place, just like the data for Austin was. Unemployment seems to make sense intuitively, but the others are so balanced that it’s kind of surprising. If you take the bars colored blue, which represent the freelance/gig category, maybe there was some subjetivity in how they interpretted the question. Maybe some of them thought, “Well I’m not an employee anywhere, and paid sick leave or family leave isn’t something I qualify for anyway and isn’t helpful to me, so I’m going to put a #5 for unhelpful.” Or maybe they had the same thought process but decided to put #3 and be neutral, since it WOULD be helpful if they were employees but they’re not. That’s my speculation.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7e3fe2d0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7e3fe2d0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8811e1dfd7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8811e1dfd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77f24dfd53_6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77f24dfd53_6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87e3fe2d0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7e3fe2d0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811e1dfd7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811e1dfd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7e3fe2d0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7e3fe2d0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52aa11bd3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52aa11bd3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Thank you!</a:t>
            </a:r>
            <a:endParaRPr sz="1000" b="1">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Grants:</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Most of the money goes to the performers, not the production side. If money was pushed into a production studio, performers can digitize their music and make money off that.</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“Too Complicated</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i="1" u="sng">
                <a:solidFill>
                  <a:schemeClr val="dk1"/>
                </a:solidFill>
              </a:rPr>
              <a:t>“We need Rent Control in Austin. Too many venues are closing” </a:t>
            </a:r>
            <a:endParaRPr sz="1000" i="1" u="sng">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"Grants and unemployment benefits are nice but ultimately not sustainable. I thoroughly believe no one really cares about or values production workers, most especially musicians, and many industry workers will transition into new industries because of this."</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"the COA has not provided any relief to landlords regarding decreasing property taxes or providing credits to landlords that do continue to rent to non-paying tenants. Landlords are painted as evil, but they have bills and mortgages and taxes too."</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Texas unemployment has been impossible. The website tells you to call. The number you call tells you to go the website. Absolutely useless. </a:t>
            </a:r>
            <a:endParaRPr sz="1000">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Health Care</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Common theme: DEPRESSION</a:t>
            </a:r>
            <a:endParaRPr sz="1000">
              <a:solidFill>
                <a:schemeClr val="dk1"/>
              </a:solidFill>
            </a:endParaRPr>
          </a:p>
          <a:p>
            <a:pPr marL="1828800" lvl="2" indent="-292100" algn="l" rtl="0">
              <a:lnSpc>
                <a:spcPct val="115000"/>
              </a:lnSpc>
              <a:spcBef>
                <a:spcPts val="0"/>
              </a:spcBef>
              <a:spcAft>
                <a:spcPts val="0"/>
              </a:spcAft>
              <a:buClr>
                <a:schemeClr val="dk1"/>
              </a:buClr>
              <a:buSzPts val="1000"/>
              <a:buChar char="■"/>
            </a:pPr>
            <a:r>
              <a:rPr lang="en" sz="1000">
                <a:solidFill>
                  <a:schemeClr val="dk1"/>
                </a:solidFill>
              </a:rPr>
              <a:t>“The emotional toll on me due to financial difficulties coupled with loss of performance opportunities in order to blow off steam and exorcise the terrible feelings of worthlessness has been the worst part of this pandemic.”</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“A community that provides coaches who offer gentle accountability, feedback (not opinions), emotional and professional intelligence.  Something as simple as Akimbo.com workshops, but more catered to music professionals and emerging creative professionals. I need a place to connect that is not Facebook.”</a:t>
            </a:r>
            <a:endParaRPr sz="1000">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Community</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Where is networking? In non-track career, how do i navigate? Several people have “if i can just play there, then we can make it” attitudes. Where is the place?</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Booking begets more booking, I was booked because people saw me. No one is seeing me. Am I ever going to get booked?</a:t>
            </a:r>
            <a:endParaRPr sz="1000">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Distrust of the Government</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Still unpaid unemployment and sbl’s</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"independent contractors are treated as non entities by the government, the banks, the state and lenders.... even with 30 years of income documentation no one likes a person withotu a paycheck.</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"Germany set aside $50 billion for artists in their stimulus.  US stimulus gave only 300 million to Nat. Endowment for the Arts.  That says it all.  Kennedy Center received 25m and then fired all their musicians.  Everyone will say when this is over how Spotify, Netflix, Amazon Prime, Live-streams, etc got them through the crisis.  Then artists/musicians will once again hear how non-essential we are.  There needs to be a voice to advocate for ARTISTS/MUSICIANS in government.  I very much hope Music Cities Together can be that voice and thanks so much for what your organization is doing.  "</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“The government is throwing money at big-name corporations and providing opportunities for rich people  to gobble up assets at bargain-basement prices all the while giving very little to the people who are most affected and could use it most.”</a:t>
            </a:r>
            <a:endParaRPr sz="1000">
              <a:solidFill>
                <a:schemeClr val="dk1"/>
              </a:solidFill>
            </a:endParaRPr>
          </a:p>
          <a:p>
            <a:pPr marL="137160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HUMANITY considered:</a:t>
            </a:r>
            <a:r>
              <a:rPr lang="en" sz="1000">
                <a:solidFill>
                  <a:schemeClr val="dk1"/>
                </a:solidFill>
              </a:rPr>
              <a:t> being lost in a statistic</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I spoke on these topics at the Austin Music Commission Meeting on Monday, March 3, 2020 under item 2C (4:13 - end of video ~21:33). The link to the whole video is: http://austintx.swagit.com/play/03022020-985. I implore you to listen to and consider me.</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Kids:</a:t>
            </a:r>
            <a:endParaRPr sz="1000">
              <a:solidFill>
                <a:schemeClr val="dk1"/>
              </a:solidFill>
            </a:endParaRPr>
          </a:p>
          <a:p>
            <a:pPr marL="1828800" lvl="2" indent="-292100" algn="l" rtl="0">
              <a:lnSpc>
                <a:spcPct val="115000"/>
              </a:lnSpc>
              <a:spcBef>
                <a:spcPts val="0"/>
              </a:spcBef>
              <a:spcAft>
                <a:spcPts val="0"/>
              </a:spcAft>
              <a:buClr>
                <a:schemeClr val="dk1"/>
              </a:buClr>
              <a:buSzPts val="1000"/>
              <a:buChar char="■"/>
            </a:pPr>
            <a:r>
              <a:rPr lang="en" sz="1000">
                <a:solidFill>
                  <a:schemeClr val="dk1"/>
                </a:solidFill>
              </a:rPr>
              <a:t>“100% loss of contracted gigs.  It hurts on many levels.  With young kids at home it is exponentially more difficult.”</a:t>
            </a:r>
            <a:endParaRPr sz="1000">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Totality.</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 "Austin would not be the money making tourist attraction it is without musicians, artists, promoters, venues etc.. Protecting this ecosystem in turn strengthens our economy. "</a:t>
            </a:r>
            <a:endParaRPr sz="1000">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"It’d be nice for city of Austin to help us, we contribute a lot to the city and bring people to town who then spend a lot of money"</a:t>
            </a:r>
            <a:endParaRPr sz="1000">
              <a:solidFill>
                <a:schemeClr val="dk1"/>
              </a:solidFill>
            </a:endParaRPr>
          </a:p>
          <a:p>
            <a:pPr marL="914400" lvl="0" indent="-292100" algn="l" rtl="0">
              <a:lnSpc>
                <a:spcPct val="115000"/>
              </a:lnSpc>
              <a:spcBef>
                <a:spcPts val="0"/>
              </a:spcBef>
              <a:spcAft>
                <a:spcPts val="0"/>
              </a:spcAft>
              <a:buClr>
                <a:schemeClr val="dk1"/>
              </a:buClr>
              <a:buSzPts val="1000"/>
              <a:buChar char="●"/>
            </a:pPr>
            <a:r>
              <a:rPr lang="en" sz="1000" b="1">
                <a:solidFill>
                  <a:schemeClr val="dk1"/>
                </a:solidFill>
              </a:rPr>
              <a:t>Theme: Normalcy</a:t>
            </a:r>
            <a:endParaRPr sz="1000" b="1">
              <a:solidFill>
                <a:schemeClr val="dk1"/>
              </a:solidFill>
            </a:endParaRPr>
          </a:p>
          <a:p>
            <a:pPr marL="1371600" lvl="1" indent="-292100" algn="l" rtl="0">
              <a:lnSpc>
                <a:spcPct val="115000"/>
              </a:lnSpc>
              <a:spcBef>
                <a:spcPts val="0"/>
              </a:spcBef>
              <a:spcAft>
                <a:spcPts val="0"/>
              </a:spcAft>
              <a:buClr>
                <a:schemeClr val="dk1"/>
              </a:buClr>
              <a:buSzPts val="1000"/>
              <a:buChar char="○"/>
            </a:pPr>
            <a:r>
              <a:rPr lang="en" sz="1000">
                <a:solidFill>
                  <a:schemeClr val="dk1"/>
                </a:solidFill>
              </a:rPr>
              <a:t>When things return back to normal, it will be at lower capacity, thereon higher competition =&gt; lower wages.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7f24dfd53_6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7f24dfd53_6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7f24dfd53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7f24dfd53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Concentration of Respondents from North Carolina by Zip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52aa11bd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852aa11bd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7e3fe2d0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7e3fe2d0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as you would expect. The breakdown is roughly similar to Austin’s and the rest of the country.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7f24dfd53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7f24dfd53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NC there were a few more 6+ business owners who responded than part-time employees, which is backwards from Austin, but we’re talking about a difference of 3 people, so it’s not really worthwhile.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7f24dfd53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7f24dfd53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7f24dfd5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7f24dfd5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52aa11bd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52aa11bd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659750"/>
            <a:ext cx="8520600" cy="14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300" b="1">
                <a:solidFill>
                  <a:srgbClr val="FFFFFF"/>
                </a:solidFill>
                <a:latin typeface="Calibri"/>
                <a:ea typeface="Calibri"/>
                <a:cs typeface="Calibri"/>
                <a:sym typeface="Calibri"/>
              </a:rPr>
              <a:t>Music Cities Together</a:t>
            </a:r>
            <a:endParaRPr sz="4300" b="1">
              <a:solidFill>
                <a:srgbClr val="FFFFFF"/>
              </a:solidFill>
              <a:latin typeface="Calibri"/>
              <a:ea typeface="Calibri"/>
              <a:cs typeface="Calibri"/>
              <a:sym typeface="Calibri"/>
            </a:endParaRPr>
          </a:p>
          <a:p>
            <a:pPr marL="0" lvl="0" indent="0" algn="ctr" rtl="0">
              <a:spcBef>
                <a:spcPts val="0"/>
              </a:spcBef>
              <a:spcAft>
                <a:spcPts val="0"/>
              </a:spcAft>
              <a:buNone/>
            </a:pPr>
            <a:r>
              <a:rPr lang="en" sz="3100" b="1">
                <a:solidFill>
                  <a:srgbClr val="FFFFFF"/>
                </a:solidFill>
                <a:latin typeface="Calibri"/>
                <a:ea typeface="Calibri"/>
                <a:cs typeface="Calibri"/>
                <a:sym typeface="Calibri"/>
              </a:rPr>
              <a:t>Covid-19 Impact Survey</a:t>
            </a:r>
            <a:endParaRPr sz="3100" b="1">
              <a:solidFill>
                <a:srgbClr val="FFFFFF"/>
              </a:solidFill>
              <a:latin typeface="Calibri"/>
              <a:ea typeface="Calibri"/>
              <a:cs typeface="Calibri"/>
              <a:sym typeface="Calibri"/>
            </a:endParaRPr>
          </a:p>
        </p:txBody>
      </p:sp>
      <p:sp>
        <p:nvSpPr>
          <p:cNvPr id="55" name="Google Shape;55;p13"/>
          <p:cNvSpPr txBox="1"/>
          <p:nvPr/>
        </p:nvSpPr>
        <p:spPr>
          <a:xfrm rot="1042386">
            <a:off x="5870216" y="2103354"/>
            <a:ext cx="1290051" cy="936792"/>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00FF00"/>
                </a:solidFill>
                <a:latin typeface="Permanent Marker"/>
                <a:ea typeface="Permanent Marker"/>
                <a:cs typeface="Permanent Marker"/>
                <a:sym typeface="Permanent Marker"/>
              </a:rPr>
              <a:t>*</a:t>
            </a:r>
            <a:r>
              <a:rPr lang="en" sz="1800">
                <a:solidFill>
                  <a:srgbClr val="00FF00"/>
                </a:solidFill>
                <a:latin typeface="Permanent Marker"/>
                <a:ea typeface="Permanent Marker"/>
                <a:cs typeface="Permanent Marker"/>
                <a:sym typeface="Permanent Marker"/>
              </a:rPr>
              <a:t> North Carolina</a:t>
            </a:r>
            <a:endParaRPr sz="1800">
              <a:solidFill>
                <a:srgbClr val="00FF00"/>
              </a:solidFill>
              <a:latin typeface="Permanent Marker"/>
              <a:ea typeface="Permanent Marker"/>
              <a:cs typeface="Permanent Marker"/>
              <a:sym typeface="Permanent Marker"/>
            </a:endParaRPr>
          </a:p>
        </p:txBody>
      </p:sp>
      <p:sp>
        <p:nvSpPr>
          <p:cNvPr id="56" name="Google Shape;56;p13"/>
          <p:cNvSpPr txBox="1"/>
          <p:nvPr/>
        </p:nvSpPr>
        <p:spPr>
          <a:xfrm>
            <a:off x="105000" y="4629700"/>
            <a:ext cx="2902500" cy="4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C</a:t>
            </a:r>
            <a:r>
              <a:rPr lang="en" sz="10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o</a:t>
            </a:r>
            <a:r>
              <a:rPr lang="en">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l</a:t>
            </a:r>
            <a:r>
              <a:rPr lang="en" sz="12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t o</a:t>
            </a:r>
            <a:r>
              <a:rPr lang="en" sz="12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n  </a:t>
            </a:r>
            <a:r>
              <a:rPr lang="en" sz="21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D</a:t>
            </a:r>
            <a:r>
              <a:rPr lang="en" sz="10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o</a:t>
            </a:r>
            <a:r>
              <a:rPr lang="en" sz="800">
                <a:latin typeface="Permanent Marker"/>
                <a:ea typeface="Permanent Marker"/>
                <a:cs typeface="Permanent Marker"/>
                <a:sym typeface="Permanent Marker"/>
              </a:rPr>
              <a:t> </a:t>
            </a:r>
            <a:r>
              <a:rPr lang="en" sz="1600">
                <a:latin typeface="Permanent Marker"/>
                <a:ea typeface="Permanent Marker"/>
                <a:cs typeface="Permanent Marker"/>
                <a:sym typeface="Permanent Marker"/>
              </a:rPr>
              <a:t>w</a:t>
            </a:r>
            <a:r>
              <a:rPr lang="en" sz="12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l</a:t>
            </a:r>
            <a:r>
              <a:rPr lang="en" sz="9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i</a:t>
            </a:r>
            <a:r>
              <a:rPr lang="en" sz="11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n</a:t>
            </a:r>
            <a:r>
              <a:rPr lang="en" sz="1100">
                <a:latin typeface="Permanent Marker"/>
                <a:ea typeface="Permanent Marker"/>
                <a:cs typeface="Permanent Marker"/>
                <a:sym typeface="Permanent Marker"/>
              </a:rPr>
              <a:t> </a:t>
            </a:r>
            <a:r>
              <a:rPr lang="en" sz="1800">
                <a:latin typeface="Permanent Marker"/>
                <a:ea typeface="Permanent Marker"/>
                <a:cs typeface="Permanent Marker"/>
                <a:sym typeface="Permanent Marker"/>
              </a:rPr>
              <a:t>g</a:t>
            </a:r>
            <a:endParaRPr>
              <a:latin typeface="Permanent Marker"/>
              <a:ea typeface="Permanent Marker"/>
              <a:cs typeface="Permanent Marker"/>
              <a:sym typeface="Permanent Marker"/>
            </a:endParaRPr>
          </a:p>
        </p:txBody>
      </p:sp>
      <p:sp>
        <p:nvSpPr>
          <p:cNvPr id="57" name="Google Shape;57;p13"/>
          <p:cNvSpPr txBox="1"/>
          <p:nvPr/>
        </p:nvSpPr>
        <p:spPr>
          <a:xfrm>
            <a:off x="3045800" y="4667950"/>
            <a:ext cx="3276900" cy="55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5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a:t>
            </a:r>
            <a:r>
              <a:rPr lang="en" sz="1700">
                <a:solidFill>
                  <a:schemeClr val="dk1"/>
                </a:solidFill>
                <a:latin typeface="Permanent Marker"/>
                <a:ea typeface="Permanent Marker"/>
                <a:cs typeface="Permanent Marker"/>
                <a:sym typeface="Permanent Marker"/>
              </a:rPr>
              <a:t>   </a:t>
            </a:r>
            <a:r>
              <a:rPr lang="en" sz="12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A</a:t>
            </a:r>
            <a:r>
              <a:rPr lang="en" sz="11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l</a:t>
            </a:r>
            <a:r>
              <a:rPr lang="en">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e</a:t>
            </a:r>
            <a:r>
              <a:rPr lang="en" sz="17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x   S</a:t>
            </a:r>
            <a:r>
              <a:rPr lang="en" sz="11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i </a:t>
            </a:r>
            <a:r>
              <a:rPr lang="en" sz="1500">
                <a:solidFill>
                  <a:schemeClr val="dk1"/>
                </a:solidFill>
                <a:latin typeface="Permanent Marker"/>
                <a:ea typeface="Permanent Marker"/>
                <a:cs typeface="Permanent Marker"/>
                <a:sym typeface="Permanent Marker"/>
              </a:rPr>
              <a:t>m</a:t>
            </a:r>
            <a:r>
              <a:rPr lang="en" sz="9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o</a:t>
            </a:r>
            <a:r>
              <a:rPr lang="en" sz="11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n   </a:t>
            </a:r>
            <a:r>
              <a:rPr lang="en" sz="8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a:t>
            </a:r>
            <a:endParaRPr/>
          </a:p>
        </p:txBody>
      </p:sp>
      <p:sp>
        <p:nvSpPr>
          <p:cNvPr id="58" name="Google Shape;58;p13"/>
          <p:cNvSpPr txBox="1"/>
          <p:nvPr/>
        </p:nvSpPr>
        <p:spPr>
          <a:xfrm>
            <a:off x="5940825" y="4660850"/>
            <a:ext cx="3276900" cy="40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chemeClr val="dk1"/>
                </a:solidFill>
                <a:latin typeface="Permanent Marker"/>
                <a:ea typeface="Permanent Marker"/>
                <a:cs typeface="Permanent Marker"/>
                <a:sym typeface="Permanent Marker"/>
              </a:rPr>
              <a:t>M</a:t>
            </a:r>
            <a:r>
              <a:rPr lang="en" sz="9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e</a:t>
            </a:r>
            <a:r>
              <a:rPr lang="en" sz="12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g</a:t>
            </a:r>
            <a:r>
              <a:rPr lang="en" sz="12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g</a:t>
            </a:r>
            <a:r>
              <a:rPr lang="en" sz="10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a</a:t>
            </a:r>
            <a:r>
              <a:rPr lang="en" sz="13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n  </a:t>
            </a:r>
            <a:r>
              <a:rPr lang="en" sz="1100">
                <a:solidFill>
                  <a:schemeClr val="dk1"/>
                </a:solidFill>
                <a:latin typeface="Permanent Marker"/>
                <a:ea typeface="Permanent Marker"/>
                <a:cs typeface="Permanent Marker"/>
                <a:sym typeface="Permanent Marker"/>
              </a:rPr>
              <a:t> </a:t>
            </a:r>
            <a:r>
              <a:rPr lang="en" sz="10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L</a:t>
            </a:r>
            <a:r>
              <a:rPr lang="en" sz="13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a</a:t>
            </a:r>
            <a:r>
              <a:rPr lang="en" sz="11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n</a:t>
            </a:r>
            <a:r>
              <a:rPr lang="en">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p</a:t>
            </a:r>
            <a:r>
              <a:rPr lang="en" sz="16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h</a:t>
            </a:r>
            <a:r>
              <a:rPr lang="en">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e</a:t>
            </a:r>
            <a:r>
              <a:rPr lang="en" sz="1600">
                <a:solidFill>
                  <a:schemeClr val="dk1"/>
                </a:solidFill>
                <a:latin typeface="Permanent Marker"/>
                <a:ea typeface="Permanent Marker"/>
                <a:cs typeface="Permanent Marker"/>
                <a:sym typeface="Permanent Marker"/>
              </a:rPr>
              <a:t> </a:t>
            </a:r>
            <a:r>
              <a:rPr lang="en" sz="1800">
                <a:solidFill>
                  <a:schemeClr val="dk1"/>
                </a:solidFill>
                <a:latin typeface="Permanent Marker"/>
                <a:ea typeface="Permanent Marker"/>
                <a:cs typeface="Permanent Marker"/>
                <a:sym typeface="Permanent Marker"/>
              </a:rPr>
              <a:t>r</a:t>
            </a:r>
            <a:endParaRPr>
              <a:solidFill>
                <a:schemeClr val="dk1"/>
              </a:solidFill>
              <a:latin typeface="Permanent Marker"/>
              <a:ea typeface="Permanent Marker"/>
              <a:cs typeface="Permanent Marker"/>
              <a:sym typeface="Permanent Marker"/>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56">
                                            <p:txEl>
                                              <p:pRg st="0" end="0"/>
                                            </p:txEl>
                                          </p:spTgt>
                                        </p:tgtEl>
                                        <p:attrNameLst>
                                          <p:attrName>style.visibility</p:attrName>
                                        </p:attrNameLst>
                                      </p:cBhvr>
                                      <p:to>
                                        <p:strVal val="visible"/>
                                      </p:to>
                                    </p:set>
                                    <p:animEffect transition="in" filter="fade">
                                      <p:cBhvr>
                                        <p:cTn id="10" dur="1000"/>
                                        <p:tgtEl>
                                          <p:spTgt spid="56">
                                            <p:txEl>
                                              <p:pRg st="0" end="0"/>
                                            </p:txEl>
                                          </p:spTgt>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57">
                                            <p:txEl>
                                              <p:pRg st="0" end="0"/>
                                            </p:txEl>
                                          </p:spTgt>
                                        </p:tgtEl>
                                        <p:attrNameLst>
                                          <p:attrName>style.visibility</p:attrName>
                                        </p:attrNameLst>
                                      </p:cBhvr>
                                      <p:to>
                                        <p:strVal val="visible"/>
                                      </p:to>
                                    </p:set>
                                    <p:animEffect transition="in" filter="fade">
                                      <p:cBhvr>
                                        <p:cTn id="14" dur="1000"/>
                                        <p:tgtEl>
                                          <p:spTgt spid="57">
                                            <p:txEl>
                                              <p:pRg st="0" end="0"/>
                                            </p:txEl>
                                          </p:spTgt>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58">
                                            <p:txEl>
                                              <p:pRg st="0" end="0"/>
                                            </p:txEl>
                                          </p:spTgt>
                                        </p:tgtEl>
                                        <p:attrNameLst>
                                          <p:attrName>style.visibility</p:attrName>
                                        </p:attrNameLst>
                                      </p:cBhvr>
                                      <p:to>
                                        <p:strVal val="visible"/>
                                      </p:to>
                                    </p:set>
                                    <p:animEffect transition="in" filter="fade">
                                      <p:cBhvr>
                                        <p:cTn id="18" dur="1000"/>
                                        <p:tgtEl>
                                          <p:spTgt spid="58">
                                            <p:txEl>
                                              <p:pRg st="0" end="0"/>
                                            </p:txEl>
                                          </p:spTgt>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58">
                                            <p:txEl>
                                              <p:pRg st="1" end="1"/>
                                            </p:txEl>
                                          </p:spTgt>
                                        </p:tgtEl>
                                        <p:attrNameLst>
                                          <p:attrName>style.visibility</p:attrName>
                                        </p:attrNameLst>
                                      </p:cBhvr>
                                      <p:to>
                                        <p:strVal val="visible"/>
                                      </p:to>
                                    </p:set>
                                    <p:animEffect transition="in" filter="fade">
                                      <p:cBhvr>
                                        <p:cTn id="22" dur="1000"/>
                                        <p:tgtEl>
                                          <p:spTgt spid="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42"/>
        <p:cNvGrpSpPr/>
        <p:nvPr/>
      </p:nvGrpSpPr>
      <p:grpSpPr>
        <a:xfrm>
          <a:off x="0" y="0"/>
          <a:ext cx="0" cy="0"/>
          <a:chOff x="0" y="0"/>
          <a:chExt cx="0" cy="0"/>
        </a:xfrm>
      </p:grpSpPr>
      <p:sp>
        <p:nvSpPr>
          <p:cNvPr id="143" name="Google Shape;143;p22"/>
          <p:cNvSpPr txBox="1">
            <a:spLocks noGrp="1"/>
          </p:cNvSpPr>
          <p:nvPr>
            <p:ph type="body" idx="4294967295"/>
          </p:nvPr>
        </p:nvSpPr>
        <p:spPr>
          <a:xfrm>
            <a:off x="5580425" y="152400"/>
            <a:ext cx="3183300" cy="48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Estimated yearly loss for:</a:t>
            </a:r>
            <a:endParaRPr sz="1500"/>
          </a:p>
          <a:p>
            <a:pPr marL="285750" lvl="0" indent="-266700" algn="l" rtl="0">
              <a:lnSpc>
                <a:spcPct val="115000"/>
              </a:lnSpc>
              <a:spcBef>
                <a:spcPts val="1000"/>
              </a:spcBef>
              <a:spcAft>
                <a:spcPts val="0"/>
              </a:spcAft>
              <a:buSzPts val="1500"/>
              <a:buChar char="●"/>
            </a:pPr>
            <a:r>
              <a:rPr lang="en" sz="1500"/>
              <a:t>Combined Primary and Secondary Occupations</a:t>
            </a:r>
            <a:endParaRPr sz="1500"/>
          </a:p>
          <a:p>
            <a:pPr marL="914400" lvl="1" indent="-323850" algn="l" rtl="0">
              <a:lnSpc>
                <a:spcPct val="115000"/>
              </a:lnSpc>
              <a:spcBef>
                <a:spcPts val="1000"/>
              </a:spcBef>
              <a:spcAft>
                <a:spcPts val="0"/>
              </a:spcAft>
              <a:buSzPts val="1500"/>
              <a:buChar char="○"/>
            </a:pPr>
            <a:r>
              <a:rPr lang="en" sz="1500"/>
              <a:t>Mean = ~ $ 29,700</a:t>
            </a:r>
            <a:endParaRPr sz="1500"/>
          </a:p>
          <a:p>
            <a:pPr marL="914400" lvl="1" indent="-323850" algn="l" rtl="0">
              <a:lnSpc>
                <a:spcPct val="115000"/>
              </a:lnSpc>
              <a:spcBef>
                <a:spcPts val="1000"/>
              </a:spcBef>
              <a:spcAft>
                <a:spcPts val="0"/>
              </a:spcAft>
              <a:buSzPts val="1500"/>
              <a:buChar char="○"/>
            </a:pPr>
            <a:r>
              <a:rPr lang="en" sz="1500"/>
              <a:t>Median = $ 27,500</a:t>
            </a:r>
            <a:endParaRPr sz="1500"/>
          </a:p>
          <a:p>
            <a:pPr marL="914400" lvl="1" indent="-323850" algn="l" rtl="0">
              <a:lnSpc>
                <a:spcPct val="115000"/>
              </a:lnSpc>
              <a:spcBef>
                <a:spcPts val="1000"/>
              </a:spcBef>
              <a:spcAft>
                <a:spcPts val="0"/>
              </a:spcAft>
              <a:buSzPts val="1500"/>
              <a:buChar char="○"/>
            </a:pPr>
            <a:r>
              <a:rPr lang="en" sz="1500"/>
              <a:t>Mode = $ 20,000</a:t>
            </a:r>
            <a:endParaRPr sz="1500"/>
          </a:p>
          <a:p>
            <a:pPr marL="0" lvl="0" indent="0" algn="l" rtl="0">
              <a:lnSpc>
                <a:spcPct val="115000"/>
              </a:lnSpc>
              <a:spcBef>
                <a:spcPts val="1000"/>
              </a:spcBef>
              <a:spcAft>
                <a:spcPts val="0"/>
              </a:spcAft>
              <a:buNone/>
            </a:pPr>
            <a:endParaRPr sz="1500"/>
          </a:p>
          <a:p>
            <a:pPr marL="0" lvl="0" indent="0" algn="l" rtl="0">
              <a:lnSpc>
                <a:spcPct val="115000"/>
              </a:lnSpc>
              <a:spcBef>
                <a:spcPts val="1000"/>
              </a:spcBef>
              <a:spcAft>
                <a:spcPts val="0"/>
              </a:spcAft>
              <a:buNone/>
            </a:pPr>
            <a:r>
              <a:rPr lang="en" sz="1500"/>
              <a:t>* The totals were calculated from buckets of projected losses and with a constraint of up to $10,001 per occupation per quarter</a:t>
            </a:r>
            <a:endParaRPr sz="1500"/>
          </a:p>
          <a:p>
            <a:pPr marL="0" lvl="0" indent="0" algn="l" rtl="0">
              <a:lnSpc>
                <a:spcPct val="115000"/>
              </a:lnSpc>
              <a:spcBef>
                <a:spcPts val="1000"/>
              </a:spcBef>
              <a:spcAft>
                <a:spcPts val="1000"/>
              </a:spcAft>
              <a:buNone/>
            </a:pPr>
            <a:endParaRPr sz="1500"/>
          </a:p>
        </p:txBody>
      </p:sp>
      <p:pic>
        <p:nvPicPr>
          <p:cNvPr id="144" name="Google Shape;144;p22"/>
          <p:cNvPicPr preferRelativeResize="0"/>
          <p:nvPr/>
        </p:nvPicPr>
        <p:blipFill>
          <a:blip r:embed="rId3">
            <a:alphaModFix/>
          </a:blip>
          <a:stretch>
            <a:fillRect/>
          </a:stretch>
        </p:blipFill>
        <p:spPr>
          <a:xfrm>
            <a:off x="152400" y="152400"/>
            <a:ext cx="4452316" cy="4838699"/>
          </a:xfrm>
          <a:prstGeom prst="rect">
            <a:avLst/>
          </a:prstGeom>
          <a:noFill/>
          <a:ln w="9525" cap="flat" cmpd="sng">
            <a:solidFill>
              <a:srgbClr val="00FF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7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body" idx="4294967295"/>
          </p:nvPr>
        </p:nvSpPr>
        <p:spPr>
          <a:xfrm>
            <a:off x="5580425" y="152400"/>
            <a:ext cx="3513000" cy="48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Estimated yearly loss for:</a:t>
            </a:r>
            <a:endParaRPr sz="1500"/>
          </a:p>
          <a:p>
            <a:pPr marL="457200" lvl="0" indent="-323850" algn="l" rtl="0">
              <a:spcBef>
                <a:spcPts val="1000"/>
              </a:spcBef>
              <a:spcAft>
                <a:spcPts val="0"/>
              </a:spcAft>
              <a:buSzPts val="1500"/>
              <a:buChar char="●"/>
            </a:pPr>
            <a:r>
              <a:rPr lang="en" sz="1500"/>
              <a:t>Primary Income</a:t>
            </a:r>
            <a:endParaRPr sz="1500"/>
          </a:p>
          <a:p>
            <a:pPr marL="914400" lvl="1" indent="-323850" algn="l" rtl="0">
              <a:spcBef>
                <a:spcPts val="1000"/>
              </a:spcBef>
              <a:spcAft>
                <a:spcPts val="0"/>
              </a:spcAft>
              <a:buSzPts val="1500"/>
              <a:buChar char="○"/>
            </a:pPr>
            <a:r>
              <a:rPr lang="en" sz="1500"/>
              <a:t>Mean = ~ $ 18,600</a:t>
            </a:r>
            <a:endParaRPr sz="1500"/>
          </a:p>
          <a:p>
            <a:pPr marL="914400" lvl="1" indent="-323850" algn="l" rtl="0">
              <a:spcBef>
                <a:spcPts val="1000"/>
              </a:spcBef>
              <a:spcAft>
                <a:spcPts val="0"/>
              </a:spcAft>
              <a:buSzPts val="1500"/>
              <a:buChar char="○"/>
            </a:pPr>
            <a:r>
              <a:rPr lang="en" sz="1500"/>
              <a:t>Median = $ 17,500</a:t>
            </a:r>
            <a:endParaRPr sz="1500"/>
          </a:p>
          <a:p>
            <a:pPr marL="914400" lvl="1" indent="-323850" algn="l" rtl="0">
              <a:spcBef>
                <a:spcPts val="1000"/>
              </a:spcBef>
              <a:spcAft>
                <a:spcPts val="0"/>
              </a:spcAft>
              <a:buSzPts val="1500"/>
              <a:buChar char="○"/>
            </a:pPr>
            <a:r>
              <a:rPr lang="en" sz="1500"/>
              <a:t>Mode = $ 10,000</a:t>
            </a:r>
            <a:endParaRPr sz="1500"/>
          </a:p>
          <a:p>
            <a:pPr marL="457200" lvl="0" indent="-323850" algn="l" rtl="0">
              <a:spcBef>
                <a:spcPts val="1000"/>
              </a:spcBef>
              <a:spcAft>
                <a:spcPts val="0"/>
              </a:spcAft>
              <a:buSzPts val="1500"/>
              <a:buChar char="●"/>
            </a:pPr>
            <a:r>
              <a:rPr lang="en" sz="1500"/>
              <a:t>Secondary Income</a:t>
            </a:r>
            <a:endParaRPr sz="1500"/>
          </a:p>
          <a:p>
            <a:pPr marL="914400" lvl="1" indent="-323850" algn="l" rtl="0">
              <a:spcBef>
                <a:spcPts val="1000"/>
              </a:spcBef>
              <a:spcAft>
                <a:spcPts val="0"/>
              </a:spcAft>
              <a:buSzPts val="1500"/>
              <a:buChar char="○"/>
            </a:pPr>
            <a:r>
              <a:rPr lang="en" sz="1500"/>
              <a:t>Mean = ~ $ 11,000</a:t>
            </a:r>
            <a:endParaRPr sz="1500"/>
          </a:p>
          <a:p>
            <a:pPr marL="914400" lvl="1" indent="-323850" algn="l" rtl="0">
              <a:spcBef>
                <a:spcPts val="1000"/>
              </a:spcBef>
              <a:spcAft>
                <a:spcPts val="0"/>
              </a:spcAft>
              <a:buSzPts val="1500"/>
              <a:buChar char="○"/>
            </a:pPr>
            <a:r>
              <a:rPr lang="en" sz="1500"/>
              <a:t>Median = $ 10,000</a:t>
            </a:r>
            <a:endParaRPr sz="1500"/>
          </a:p>
          <a:p>
            <a:pPr marL="914400" lvl="1" indent="-323850" algn="l" rtl="0">
              <a:spcBef>
                <a:spcPts val="1000"/>
              </a:spcBef>
              <a:spcAft>
                <a:spcPts val="1000"/>
              </a:spcAft>
              <a:buSzPts val="1500"/>
              <a:buChar char="○"/>
            </a:pPr>
            <a:r>
              <a:rPr lang="en" sz="1500"/>
              <a:t>Mode = $ 10,000</a:t>
            </a:r>
            <a:endParaRPr sz="1500"/>
          </a:p>
        </p:txBody>
      </p:sp>
      <p:pic>
        <p:nvPicPr>
          <p:cNvPr id="150" name="Google Shape;150;p23"/>
          <p:cNvPicPr preferRelativeResize="0"/>
          <p:nvPr/>
        </p:nvPicPr>
        <p:blipFill>
          <a:blip r:embed="rId3">
            <a:alphaModFix/>
          </a:blip>
          <a:stretch>
            <a:fillRect/>
          </a:stretch>
        </p:blipFill>
        <p:spPr>
          <a:xfrm>
            <a:off x="152400" y="152400"/>
            <a:ext cx="4457325" cy="4838700"/>
          </a:xfrm>
          <a:prstGeom prst="rect">
            <a:avLst/>
          </a:prstGeom>
          <a:noFill/>
          <a:ln w="9525" cap="flat" cmpd="sng">
            <a:solidFill>
              <a:srgbClr val="00FF0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7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54"/>
        <p:cNvGrpSpPr/>
        <p:nvPr/>
      </p:nvGrpSpPr>
      <p:grpSpPr>
        <a:xfrm>
          <a:off x="0" y="0"/>
          <a:ext cx="0" cy="0"/>
          <a:chOff x="0" y="0"/>
          <a:chExt cx="0" cy="0"/>
        </a:xfrm>
      </p:grpSpPr>
      <p:sp>
        <p:nvSpPr>
          <p:cNvPr id="155" name="Google Shape;155;p24"/>
          <p:cNvSpPr txBox="1">
            <a:spLocks noGrp="1"/>
          </p:cNvSpPr>
          <p:nvPr>
            <p:ph type="body" idx="4294967295"/>
          </p:nvPr>
        </p:nvSpPr>
        <p:spPr>
          <a:xfrm>
            <a:off x="5580425" y="152400"/>
            <a:ext cx="3513000" cy="4838700"/>
          </a:xfrm>
          <a:prstGeom prst="rect">
            <a:avLst/>
          </a:prstGeom>
        </p:spPr>
        <p:txBody>
          <a:bodyPr spcFirstLastPara="1" wrap="square" lIns="91425" tIns="91425" rIns="91425" bIns="91425" anchor="t" anchorCtr="0">
            <a:noAutofit/>
          </a:bodyPr>
          <a:lstStyle/>
          <a:p>
            <a:pPr marL="285750" lvl="0" indent="-266700" algn="l" rtl="0">
              <a:lnSpc>
                <a:spcPct val="115000"/>
              </a:lnSpc>
              <a:spcBef>
                <a:spcPts val="0"/>
              </a:spcBef>
              <a:spcAft>
                <a:spcPts val="0"/>
              </a:spcAft>
              <a:buSzPts val="1500"/>
              <a:buChar char="●"/>
            </a:pPr>
            <a:r>
              <a:rPr lang="en" sz="1500"/>
              <a:t>Survey respondents that identified as not having a secondary occupation in the music industry still claimed income loss for a secondary occupation in the form. Obviously that doesn’t make sense.</a:t>
            </a:r>
            <a:endParaRPr sz="1500"/>
          </a:p>
          <a:p>
            <a:pPr marL="285750" lvl="0" indent="-266700" algn="l" rtl="0">
              <a:lnSpc>
                <a:spcPct val="115000"/>
              </a:lnSpc>
              <a:spcBef>
                <a:spcPts val="1000"/>
              </a:spcBef>
              <a:spcAft>
                <a:spcPts val="1000"/>
              </a:spcAft>
              <a:buSzPts val="1500"/>
              <a:buChar char="●"/>
            </a:pPr>
            <a:r>
              <a:rPr lang="en" sz="1500"/>
              <a:t>We speculate it could be because these respondents have a secondary source of income outside the industry (think of part-time Lyft/Uber drivers, restaurant servers, etc.)</a:t>
            </a:r>
            <a:endParaRPr sz="1500"/>
          </a:p>
        </p:txBody>
      </p:sp>
      <p:pic>
        <p:nvPicPr>
          <p:cNvPr id="156" name="Google Shape;156;p24"/>
          <p:cNvPicPr preferRelativeResize="0"/>
          <p:nvPr/>
        </p:nvPicPr>
        <p:blipFill>
          <a:blip r:embed="rId3">
            <a:alphaModFix/>
          </a:blip>
          <a:stretch>
            <a:fillRect/>
          </a:stretch>
        </p:blipFill>
        <p:spPr>
          <a:xfrm>
            <a:off x="152400" y="152400"/>
            <a:ext cx="4436462" cy="4838701"/>
          </a:xfrm>
          <a:prstGeom prst="rect">
            <a:avLst/>
          </a:prstGeom>
          <a:noFill/>
          <a:ln w="9525" cap="flat" cmpd="sng">
            <a:solidFill>
              <a:srgbClr val="00FF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7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60"/>
        <p:cNvGrpSpPr/>
        <p:nvPr/>
      </p:nvGrpSpPr>
      <p:grpSpPr>
        <a:xfrm>
          <a:off x="0" y="0"/>
          <a:ext cx="0" cy="0"/>
          <a:chOff x="0" y="0"/>
          <a:chExt cx="0" cy="0"/>
        </a:xfrm>
      </p:grpSpPr>
      <p:sp>
        <p:nvSpPr>
          <p:cNvPr id="161" name="Google Shape;161;p25"/>
          <p:cNvSpPr txBox="1">
            <a:spLocks noGrp="1"/>
          </p:cNvSpPr>
          <p:nvPr>
            <p:ph type="body" idx="1"/>
          </p:nvPr>
        </p:nvSpPr>
        <p:spPr>
          <a:xfrm>
            <a:off x="6964050" y="152400"/>
            <a:ext cx="2129400" cy="4838700"/>
          </a:xfrm>
          <a:prstGeom prst="rect">
            <a:avLst/>
          </a:prstGeom>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SzPts val="1200"/>
              <a:buChar char="●"/>
            </a:pPr>
            <a:r>
              <a:rPr lang="en"/>
              <a:t>57 % intend to pursue </a:t>
            </a:r>
            <a:r>
              <a:rPr lang="en" b="1"/>
              <a:t>Federal Funding</a:t>
            </a:r>
            <a:endParaRPr b="1"/>
          </a:p>
          <a:p>
            <a:pPr marL="285750" lvl="0" indent="-247650" algn="l" rtl="0">
              <a:lnSpc>
                <a:spcPct val="115000"/>
              </a:lnSpc>
              <a:spcBef>
                <a:spcPts val="1000"/>
              </a:spcBef>
              <a:spcAft>
                <a:spcPts val="0"/>
              </a:spcAft>
              <a:buSzPts val="1200"/>
              <a:buChar char="●"/>
            </a:pPr>
            <a:r>
              <a:rPr lang="en"/>
              <a:t>54 % also intend to pursue </a:t>
            </a:r>
            <a:r>
              <a:rPr lang="en" b="1"/>
              <a:t>City/State Government Funding</a:t>
            </a:r>
            <a:endParaRPr b="1"/>
          </a:p>
          <a:p>
            <a:pPr marL="285750" lvl="0" indent="-247650" algn="l" rtl="0">
              <a:lnSpc>
                <a:spcPct val="115000"/>
              </a:lnSpc>
              <a:spcBef>
                <a:spcPts val="1000"/>
              </a:spcBef>
              <a:spcAft>
                <a:spcPts val="0"/>
              </a:spcAft>
              <a:buSzPts val="1200"/>
              <a:buChar char="●"/>
            </a:pPr>
            <a:r>
              <a:rPr lang="en"/>
              <a:t>38 % intend to pursue assistance from a Local Foundation/Philanthropy</a:t>
            </a:r>
            <a:endParaRPr/>
          </a:p>
          <a:p>
            <a:pPr marL="285750" lvl="0" indent="-247650" algn="l" rtl="0">
              <a:lnSpc>
                <a:spcPct val="115000"/>
              </a:lnSpc>
              <a:spcBef>
                <a:spcPts val="1000"/>
              </a:spcBef>
              <a:spcAft>
                <a:spcPts val="0"/>
              </a:spcAft>
              <a:buSzPts val="1200"/>
              <a:buChar char="●"/>
            </a:pPr>
            <a:r>
              <a:rPr lang="en"/>
              <a:t>29 % intend to pursue assistance from a Regional/National Philanthropy</a:t>
            </a:r>
            <a:endParaRPr/>
          </a:p>
          <a:p>
            <a:pPr marL="285750" lvl="0" indent="-247650" algn="l" rtl="0">
              <a:lnSpc>
                <a:spcPct val="115000"/>
              </a:lnSpc>
              <a:spcBef>
                <a:spcPts val="1000"/>
              </a:spcBef>
              <a:spcAft>
                <a:spcPts val="1000"/>
              </a:spcAft>
              <a:buSzPts val="1200"/>
              <a:buChar char="●"/>
            </a:pPr>
            <a:r>
              <a:rPr lang="en"/>
              <a:t>0% intend to pursue funding from fans/supporters</a:t>
            </a:r>
            <a:endParaRPr/>
          </a:p>
        </p:txBody>
      </p:sp>
      <p:pic>
        <p:nvPicPr>
          <p:cNvPr id="162" name="Google Shape;162;p25"/>
          <p:cNvPicPr preferRelativeResize="0"/>
          <p:nvPr/>
        </p:nvPicPr>
        <p:blipFill>
          <a:blip r:embed="rId3">
            <a:alphaModFix/>
          </a:blip>
          <a:stretch>
            <a:fillRect/>
          </a:stretch>
        </p:blipFill>
        <p:spPr>
          <a:xfrm>
            <a:off x="152400" y="152400"/>
            <a:ext cx="6092741" cy="4838701"/>
          </a:xfrm>
          <a:prstGeom prst="rect">
            <a:avLst/>
          </a:prstGeom>
          <a:noFill/>
          <a:ln w="9525" cap="flat" cmpd="sng">
            <a:solidFill>
              <a:srgbClr val="00FF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7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66"/>
        <p:cNvGrpSpPr/>
        <p:nvPr/>
      </p:nvGrpSpPr>
      <p:grpSpPr>
        <a:xfrm>
          <a:off x="0" y="0"/>
          <a:ext cx="0" cy="0"/>
          <a:chOff x="0" y="0"/>
          <a:chExt cx="0" cy="0"/>
        </a:xfrm>
      </p:grpSpPr>
      <p:sp>
        <p:nvSpPr>
          <p:cNvPr id="167" name="Google Shape;167;p26"/>
          <p:cNvSpPr txBox="1">
            <a:spLocks noGrp="1"/>
          </p:cNvSpPr>
          <p:nvPr>
            <p:ph type="body" idx="4294967295"/>
          </p:nvPr>
        </p:nvSpPr>
        <p:spPr>
          <a:xfrm>
            <a:off x="6377150" y="152400"/>
            <a:ext cx="2716200" cy="4838700"/>
          </a:xfrm>
          <a:prstGeom prst="rect">
            <a:avLst/>
          </a:prstGeom>
        </p:spPr>
        <p:txBody>
          <a:bodyPr spcFirstLastPara="1" wrap="square" lIns="91425" tIns="91425" rIns="91425" bIns="91425" anchor="t" anchorCtr="0">
            <a:noAutofit/>
          </a:bodyPr>
          <a:lstStyle/>
          <a:p>
            <a:pPr marL="285750" lvl="0" indent="-273050" algn="l" rtl="0">
              <a:lnSpc>
                <a:spcPct val="115000"/>
              </a:lnSpc>
              <a:spcBef>
                <a:spcPts val="0"/>
              </a:spcBef>
              <a:spcAft>
                <a:spcPts val="0"/>
              </a:spcAft>
              <a:buSzPts val="1600"/>
              <a:buChar char="●"/>
            </a:pPr>
            <a:r>
              <a:rPr lang="en" sz="1600"/>
              <a:t>3 = “Extremely”</a:t>
            </a:r>
            <a:endParaRPr sz="1600"/>
          </a:p>
          <a:p>
            <a:pPr marL="285750" lvl="0" indent="-273050" algn="l" rtl="0">
              <a:lnSpc>
                <a:spcPct val="115000"/>
              </a:lnSpc>
              <a:spcBef>
                <a:spcPts val="1000"/>
              </a:spcBef>
              <a:spcAft>
                <a:spcPts val="0"/>
              </a:spcAft>
              <a:buSzPts val="1600"/>
              <a:buChar char="●"/>
            </a:pPr>
            <a:r>
              <a:rPr lang="en" sz="1600"/>
              <a:t>2 = “Very”</a:t>
            </a:r>
            <a:endParaRPr sz="1600"/>
          </a:p>
          <a:p>
            <a:pPr marL="285750" lvl="0" indent="-273050" algn="l" rtl="0">
              <a:lnSpc>
                <a:spcPct val="115000"/>
              </a:lnSpc>
              <a:spcBef>
                <a:spcPts val="1000"/>
              </a:spcBef>
              <a:spcAft>
                <a:spcPts val="0"/>
              </a:spcAft>
              <a:buSzPts val="1600"/>
              <a:buChar char="●"/>
            </a:pPr>
            <a:r>
              <a:rPr lang="en" sz="1600"/>
              <a:t>1 = “Somewhat”</a:t>
            </a:r>
            <a:endParaRPr sz="1600"/>
          </a:p>
          <a:p>
            <a:pPr marL="285750" lvl="0" indent="-273050" algn="l" rtl="0">
              <a:lnSpc>
                <a:spcPct val="115000"/>
              </a:lnSpc>
              <a:spcBef>
                <a:spcPts val="1000"/>
              </a:spcBef>
              <a:spcAft>
                <a:spcPts val="0"/>
              </a:spcAft>
              <a:buSzPts val="1600"/>
              <a:buChar char="●"/>
            </a:pPr>
            <a:r>
              <a:rPr lang="en" sz="1600"/>
              <a:t>0 = “Not at all”</a:t>
            </a:r>
            <a:endParaRPr sz="1600"/>
          </a:p>
          <a:p>
            <a:pPr marL="0" lvl="0" indent="0" algn="l" rtl="0">
              <a:lnSpc>
                <a:spcPct val="115000"/>
              </a:lnSpc>
              <a:spcBef>
                <a:spcPts val="1000"/>
              </a:spcBef>
              <a:spcAft>
                <a:spcPts val="0"/>
              </a:spcAft>
              <a:buNone/>
            </a:pPr>
            <a:endParaRPr sz="1600"/>
          </a:p>
          <a:p>
            <a:pPr marL="0" lvl="0" indent="0" algn="l" rtl="0">
              <a:lnSpc>
                <a:spcPct val="115000"/>
              </a:lnSpc>
              <a:spcBef>
                <a:spcPts val="1000"/>
              </a:spcBef>
              <a:spcAft>
                <a:spcPts val="1000"/>
              </a:spcAft>
              <a:buNone/>
            </a:pPr>
            <a:r>
              <a:rPr lang="en" sz="1600"/>
              <a:t>On average, Music Creatives and Presenters/Venues are </a:t>
            </a:r>
            <a:r>
              <a:rPr lang="en" sz="1600" b="1"/>
              <a:t>between “Not at all” and “Somewhat”</a:t>
            </a:r>
            <a:r>
              <a:rPr lang="en" sz="1600"/>
              <a:t> confident that they will receive funding from the government or charities.</a:t>
            </a:r>
            <a:endParaRPr sz="1600"/>
          </a:p>
        </p:txBody>
      </p:sp>
      <p:pic>
        <p:nvPicPr>
          <p:cNvPr id="168" name="Google Shape;168;p26"/>
          <p:cNvPicPr preferRelativeResize="0"/>
          <p:nvPr/>
        </p:nvPicPr>
        <p:blipFill>
          <a:blip r:embed="rId3">
            <a:alphaModFix/>
          </a:blip>
          <a:stretch>
            <a:fillRect/>
          </a:stretch>
        </p:blipFill>
        <p:spPr>
          <a:xfrm>
            <a:off x="702550" y="152400"/>
            <a:ext cx="4452791" cy="4838700"/>
          </a:xfrm>
          <a:prstGeom prst="rect">
            <a:avLst/>
          </a:prstGeom>
          <a:noFill/>
          <a:ln w="9525" cap="flat" cmpd="sng">
            <a:solidFill>
              <a:srgbClr val="00FF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7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72"/>
        <p:cNvGrpSpPr/>
        <p:nvPr/>
      </p:nvGrpSpPr>
      <p:grpSpPr>
        <a:xfrm>
          <a:off x="0" y="0"/>
          <a:ext cx="0" cy="0"/>
          <a:chOff x="0" y="0"/>
          <a:chExt cx="0" cy="0"/>
        </a:xfrm>
      </p:grpSpPr>
      <p:sp>
        <p:nvSpPr>
          <p:cNvPr id="173" name="Google Shape;173;p27"/>
          <p:cNvSpPr txBox="1">
            <a:spLocks noGrp="1"/>
          </p:cNvSpPr>
          <p:nvPr>
            <p:ph type="body" idx="4294967295"/>
          </p:nvPr>
        </p:nvSpPr>
        <p:spPr>
          <a:xfrm>
            <a:off x="5623325" y="152400"/>
            <a:ext cx="3470100" cy="4838700"/>
          </a:xfrm>
          <a:prstGeom prst="rect">
            <a:avLst/>
          </a:prstGeom>
        </p:spPr>
        <p:txBody>
          <a:bodyPr spcFirstLastPara="1" wrap="square" lIns="91425" tIns="91425" rIns="91425" bIns="91425" anchor="t" anchorCtr="0">
            <a:noAutofit/>
          </a:bodyPr>
          <a:lstStyle/>
          <a:p>
            <a:pPr marL="285750" lvl="0" indent="-266700" algn="l" rtl="0">
              <a:lnSpc>
                <a:spcPct val="115000"/>
              </a:lnSpc>
              <a:spcBef>
                <a:spcPts val="0"/>
              </a:spcBef>
              <a:spcAft>
                <a:spcPts val="0"/>
              </a:spcAft>
              <a:buSzPts val="1500"/>
              <a:buChar char="●"/>
            </a:pPr>
            <a:r>
              <a:rPr lang="en" sz="1500"/>
              <a:t>~50 % claim that a Lack of Information is a barrier to funds</a:t>
            </a:r>
            <a:endParaRPr sz="1500" b="1"/>
          </a:p>
          <a:p>
            <a:pPr marL="285750" lvl="0" indent="-266700" algn="l" rtl="0">
              <a:lnSpc>
                <a:spcPct val="115000"/>
              </a:lnSpc>
              <a:spcBef>
                <a:spcPts val="1000"/>
              </a:spcBef>
              <a:spcAft>
                <a:spcPts val="0"/>
              </a:spcAft>
              <a:buSzPts val="1500"/>
              <a:buChar char="●"/>
            </a:pPr>
            <a:r>
              <a:rPr lang="en" sz="1500"/>
              <a:t>~47 % claim that Documenting Lost Income is a barrier to funds</a:t>
            </a:r>
            <a:endParaRPr sz="1500" b="1"/>
          </a:p>
          <a:p>
            <a:pPr marL="285750" lvl="0" indent="-266700" algn="l" rtl="0">
              <a:lnSpc>
                <a:spcPct val="115000"/>
              </a:lnSpc>
              <a:spcBef>
                <a:spcPts val="1000"/>
              </a:spcBef>
              <a:spcAft>
                <a:spcPts val="0"/>
              </a:spcAft>
              <a:buSzPts val="1500"/>
              <a:buChar char="●"/>
            </a:pPr>
            <a:r>
              <a:rPr lang="en" sz="1500"/>
              <a:t>~64 % claim that Not Enough Funds to Go Around is a barrier to funds</a:t>
            </a:r>
            <a:endParaRPr sz="1500"/>
          </a:p>
          <a:p>
            <a:pPr marL="0" lvl="0" indent="0" algn="l" rtl="0">
              <a:lnSpc>
                <a:spcPct val="115000"/>
              </a:lnSpc>
              <a:spcBef>
                <a:spcPts val="1000"/>
              </a:spcBef>
              <a:spcAft>
                <a:spcPts val="0"/>
              </a:spcAft>
              <a:buNone/>
            </a:pPr>
            <a:endParaRPr sz="1500"/>
          </a:p>
          <a:p>
            <a:pPr marL="0" lvl="0" indent="0" algn="l" rtl="0">
              <a:lnSpc>
                <a:spcPct val="115000"/>
              </a:lnSpc>
              <a:spcBef>
                <a:spcPts val="1000"/>
              </a:spcBef>
              <a:spcAft>
                <a:spcPts val="0"/>
              </a:spcAft>
              <a:buNone/>
            </a:pPr>
            <a:endParaRPr sz="1500"/>
          </a:p>
          <a:p>
            <a:pPr marL="0" lvl="0" indent="0" algn="l" rtl="0">
              <a:lnSpc>
                <a:spcPct val="115000"/>
              </a:lnSpc>
              <a:spcBef>
                <a:spcPts val="1000"/>
              </a:spcBef>
              <a:spcAft>
                <a:spcPts val="1000"/>
              </a:spcAft>
              <a:buNone/>
            </a:pPr>
            <a:r>
              <a:rPr lang="en" sz="1500"/>
              <a:t>* In the “Other” column, most of the responses written in were that the person was not intending to apply for funding.</a:t>
            </a:r>
            <a:endParaRPr sz="1500"/>
          </a:p>
        </p:txBody>
      </p:sp>
      <p:pic>
        <p:nvPicPr>
          <p:cNvPr id="174" name="Google Shape;174;p27"/>
          <p:cNvPicPr preferRelativeResize="0"/>
          <p:nvPr/>
        </p:nvPicPr>
        <p:blipFill>
          <a:blip r:embed="rId3">
            <a:alphaModFix/>
          </a:blip>
          <a:stretch>
            <a:fillRect/>
          </a:stretch>
        </p:blipFill>
        <p:spPr>
          <a:xfrm>
            <a:off x="152400" y="152400"/>
            <a:ext cx="4440917" cy="4838700"/>
          </a:xfrm>
          <a:prstGeom prst="rect">
            <a:avLst/>
          </a:prstGeom>
          <a:noFill/>
          <a:ln w="9525" cap="flat" cmpd="sng">
            <a:solidFill>
              <a:srgbClr val="00FF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7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78"/>
        <p:cNvGrpSpPr/>
        <p:nvPr/>
      </p:nvGrpSpPr>
      <p:grpSpPr>
        <a:xfrm>
          <a:off x="0" y="0"/>
          <a:ext cx="0" cy="0"/>
          <a:chOff x="0" y="0"/>
          <a:chExt cx="0" cy="0"/>
        </a:xfrm>
      </p:grpSpPr>
      <p:pic>
        <p:nvPicPr>
          <p:cNvPr id="179" name="Google Shape;179;p28"/>
          <p:cNvPicPr preferRelativeResize="0"/>
          <p:nvPr/>
        </p:nvPicPr>
        <p:blipFill rotWithShape="1">
          <a:blip r:embed="rId3">
            <a:alphaModFix/>
          </a:blip>
          <a:srcRect t="980" b="990"/>
          <a:stretch/>
        </p:blipFill>
        <p:spPr>
          <a:xfrm>
            <a:off x="510175" y="95400"/>
            <a:ext cx="3608665" cy="2476350"/>
          </a:xfrm>
          <a:prstGeom prst="rect">
            <a:avLst/>
          </a:prstGeom>
          <a:noFill/>
          <a:ln w="9525" cap="flat" cmpd="sng">
            <a:solidFill>
              <a:srgbClr val="00FF00"/>
            </a:solidFill>
            <a:prstDash val="solid"/>
            <a:round/>
            <a:headEnd type="none" w="sm" len="sm"/>
            <a:tailEnd type="none" w="sm" len="sm"/>
          </a:ln>
        </p:spPr>
      </p:pic>
      <p:pic>
        <p:nvPicPr>
          <p:cNvPr id="180" name="Google Shape;180;p28"/>
          <p:cNvPicPr preferRelativeResize="0"/>
          <p:nvPr/>
        </p:nvPicPr>
        <p:blipFill rotWithShape="1">
          <a:blip r:embed="rId4">
            <a:alphaModFix/>
          </a:blip>
          <a:srcRect t="980" b="990"/>
          <a:stretch/>
        </p:blipFill>
        <p:spPr>
          <a:xfrm>
            <a:off x="5032200" y="95400"/>
            <a:ext cx="3551549" cy="2437151"/>
          </a:xfrm>
          <a:prstGeom prst="rect">
            <a:avLst/>
          </a:prstGeom>
          <a:noFill/>
          <a:ln w="9525" cap="flat" cmpd="sng">
            <a:solidFill>
              <a:srgbClr val="00FF00"/>
            </a:solidFill>
            <a:prstDash val="solid"/>
            <a:round/>
            <a:headEnd type="none" w="sm" len="sm"/>
            <a:tailEnd type="none" w="sm" len="sm"/>
          </a:ln>
        </p:spPr>
      </p:pic>
      <p:sp>
        <p:nvSpPr>
          <p:cNvPr id="181" name="Google Shape;181;p28"/>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CC4125"/>
                </a:solidFill>
                <a:latin typeface="Calibri"/>
                <a:ea typeface="Calibri"/>
                <a:cs typeface="Calibri"/>
                <a:sym typeface="Calibri"/>
              </a:rPr>
              <a:t>Policy Improvements</a:t>
            </a:r>
            <a:endParaRPr sz="1800">
              <a:latin typeface="Calibri"/>
              <a:ea typeface="Calibri"/>
              <a:cs typeface="Calibri"/>
              <a:sym typeface="Calibri"/>
            </a:endParaRPr>
          </a:p>
        </p:txBody>
      </p:sp>
      <p:sp>
        <p:nvSpPr>
          <p:cNvPr id="182" name="Google Shape;182;p28"/>
          <p:cNvSpPr txBox="1">
            <a:spLocks noGrp="1"/>
          </p:cNvSpPr>
          <p:nvPr>
            <p:ph type="body" idx="4294967295"/>
          </p:nvPr>
        </p:nvSpPr>
        <p:spPr>
          <a:xfrm>
            <a:off x="146625" y="3067450"/>
            <a:ext cx="8944800" cy="1940700"/>
          </a:xfrm>
          <a:prstGeom prst="rect">
            <a:avLst/>
          </a:prstGeom>
        </p:spPr>
        <p:txBody>
          <a:bodyPr spcFirstLastPara="1" wrap="square" lIns="91425" tIns="91425" rIns="91425" bIns="91425" anchor="t" anchorCtr="0">
            <a:noAutofit/>
          </a:bodyPr>
          <a:lstStyle/>
          <a:p>
            <a:pPr marL="285750" lvl="0" indent="-254000" algn="l" rtl="0">
              <a:lnSpc>
                <a:spcPct val="115000"/>
              </a:lnSpc>
              <a:spcBef>
                <a:spcPts val="0"/>
              </a:spcBef>
              <a:spcAft>
                <a:spcPts val="0"/>
              </a:spcAft>
              <a:buSzPts val="1300"/>
              <a:buChar char="●"/>
            </a:pPr>
            <a:r>
              <a:rPr lang="en" sz="1300" dirty="0"/>
              <a:t>This slide and the next three slides show how respondents in the “Music Creatives” occupation felt about policy proposals. As you will see in the next several slides, there is some ambiguity in how the respondents rated their opinions. Up above in blue, if this data is to be believed, there were more Freelance/Gig workers who said that Paid Sick Leave wouldn’t be helpful at all than those who said it would be. I am speculating -- perhaps they are thinking to themselves, “I’m not an employee, so it’s not like I qualify for paid sick leave anyway.” Similarly, maybe people with that mindset answered #3 to just be neutral.</a:t>
            </a:r>
            <a:endParaRPr sz="1300" dirty="0"/>
          </a:p>
          <a:p>
            <a:pPr marL="285750" lvl="0" indent="-254000" algn="l" rtl="0">
              <a:lnSpc>
                <a:spcPct val="115000"/>
              </a:lnSpc>
              <a:spcBef>
                <a:spcPts val="1000"/>
              </a:spcBef>
              <a:spcAft>
                <a:spcPts val="1000"/>
              </a:spcAft>
              <a:buSzPts val="1300"/>
              <a:buChar char="●"/>
            </a:pPr>
            <a:r>
              <a:rPr lang="en" sz="1300" dirty="0"/>
              <a:t>Some of these charts, however, do have an overall downward trend that is more intuitive.</a:t>
            </a:r>
            <a:endParaRPr sz="1300" dirty="0"/>
          </a:p>
        </p:txBody>
      </p:sp>
      <p:sp>
        <p:nvSpPr>
          <p:cNvPr id="6" name="Google Shape;182;p28">
            <a:extLst>
              <a:ext uri="{FF2B5EF4-FFF2-40B4-BE49-F238E27FC236}">
                <a16:creationId xmlns:a16="http://schemas.microsoft.com/office/drawing/2014/main" id="{D7B2ADAE-CAF5-E64C-80D0-46ED94C1A4B8}"/>
              </a:ext>
            </a:extLst>
          </p:cNvPr>
          <p:cNvSpPr txBox="1">
            <a:spLocks/>
          </p:cNvSpPr>
          <p:nvPr/>
        </p:nvSpPr>
        <p:spPr>
          <a:xfrm>
            <a:off x="978393" y="2629357"/>
            <a:ext cx="1989817" cy="38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1750" indent="0">
              <a:buSzPts val="1300"/>
              <a:buNone/>
            </a:pPr>
            <a:r>
              <a:rPr lang="en-US" sz="1300" dirty="0"/>
              <a:t>1 – Absolutely Critical</a:t>
            </a:r>
          </a:p>
        </p:txBody>
      </p:sp>
      <p:sp>
        <p:nvSpPr>
          <p:cNvPr id="7" name="Google Shape;182;p28">
            <a:extLst>
              <a:ext uri="{FF2B5EF4-FFF2-40B4-BE49-F238E27FC236}">
                <a16:creationId xmlns:a16="http://schemas.microsoft.com/office/drawing/2014/main" id="{8BD0DD91-8818-6345-8700-37BAA5137B9C}"/>
              </a:ext>
            </a:extLst>
          </p:cNvPr>
          <p:cNvSpPr txBox="1">
            <a:spLocks/>
          </p:cNvSpPr>
          <p:nvPr/>
        </p:nvSpPr>
        <p:spPr>
          <a:xfrm>
            <a:off x="6056237" y="2620393"/>
            <a:ext cx="1989817" cy="380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1750" indent="0">
              <a:buSzPts val="1300"/>
              <a:buNone/>
            </a:pPr>
            <a:r>
              <a:rPr lang="en-US" sz="1300" dirty="0"/>
              <a:t>5 – Not Helpful at all</a:t>
            </a: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700"/>
                                        <p:tgtEl>
                                          <p:spTgt spid="179"/>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fade">
                                      <p:cBhvr>
                                        <p:cTn id="11" dur="7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86"/>
        <p:cNvGrpSpPr/>
        <p:nvPr/>
      </p:nvGrpSpPr>
      <p:grpSpPr>
        <a:xfrm>
          <a:off x="0" y="0"/>
          <a:ext cx="0" cy="0"/>
          <a:chOff x="0" y="0"/>
          <a:chExt cx="0" cy="0"/>
        </a:xfrm>
      </p:grpSpPr>
      <p:pic>
        <p:nvPicPr>
          <p:cNvPr id="187" name="Google Shape;187;p29"/>
          <p:cNvPicPr preferRelativeResize="0"/>
          <p:nvPr/>
        </p:nvPicPr>
        <p:blipFill rotWithShape="1">
          <a:blip r:embed="rId3">
            <a:alphaModFix/>
          </a:blip>
          <a:srcRect t="980" b="990"/>
          <a:stretch/>
        </p:blipFill>
        <p:spPr>
          <a:xfrm>
            <a:off x="557949" y="162105"/>
            <a:ext cx="3491451" cy="2395908"/>
          </a:xfrm>
          <a:prstGeom prst="rect">
            <a:avLst/>
          </a:prstGeom>
          <a:noFill/>
          <a:ln w="9525" cap="flat" cmpd="sng">
            <a:solidFill>
              <a:srgbClr val="00FF00"/>
            </a:solidFill>
            <a:prstDash val="solid"/>
            <a:round/>
            <a:headEnd type="none" w="sm" len="sm"/>
            <a:tailEnd type="none" w="sm" len="sm"/>
          </a:ln>
        </p:spPr>
      </p:pic>
      <p:pic>
        <p:nvPicPr>
          <p:cNvPr id="188" name="Google Shape;188;p29"/>
          <p:cNvPicPr preferRelativeResize="0"/>
          <p:nvPr/>
        </p:nvPicPr>
        <p:blipFill rotWithShape="1">
          <a:blip r:embed="rId4">
            <a:alphaModFix/>
          </a:blip>
          <a:srcRect t="980" b="990"/>
          <a:stretch/>
        </p:blipFill>
        <p:spPr>
          <a:xfrm>
            <a:off x="4910000" y="125875"/>
            <a:ext cx="3491449" cy="2395925"/>
          </a:xfrm>
          <a:prstGeom prst="rect">
            <a:avLst/>
          </a:prstGeom>
          <a:noFill/>
          <a:ln w="9525" cap="flat" cmpd="sng">
            <a:solidFill>
              <a:srgbClr val="00FF00"/>
            </a:solidFill>
            <a:prstDash val="solid"/>
            <a:round/>
            <a:headEnd type="none" w="sm" len="sm"/>
            <a:tailEnd type="none" w="sm" len="sm"/>
          </a:ln>
        </p:spPr>
      </p:pic>
      <p:sp>
        <p:nvSpPr>
          <p:cNvPr id="189" name="Google Shape;189;p29"/>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CC4125"/>
                </a:solidFill>
                <a:latin typeface="Calibri"/>
                <a:ea typeface="Calibri"/>
                <a:cs typeface="Calibri"/>
                <a:sym typeface="Calibri"/>
              </a:rPr>
              <a:t>Policy Improvements</a:t>
            </a:r>
            <a:endParaRPr sz="1800">
              <a:latin typeface="Calibri"/>
              <a:ea typeface="Calibri"/>
              <a:cs typeface="Calibri"/>
              <a:sym typeface="Calibri"/>
            </a:endParaRPr>
          </a:p>
        </p:txBody>
      </p:sp>
      <p:sp>
        <p:nvSpPr>
          <p:cNvPr id="190" name="Google Shape;190;p29"/>
          <p:cNvSpPr txBox="1">
            <a:spLocks noGrp="1"/>
          </p:cNvSpPr>
          <p:nvPr>
            <p:ph type="body" idx="4294967295"/>
          </p:nvPr>
        </p:nvSpPr>
        <p:spPr>
          <a:xfrm>
            <a:off x="406075" y="3219850"/>
            <a:ext cx="8617500" cy="1963200"/>
          </a:xfrm>
          <a:prstGeom prst="rect">
            <a:avLst/>
          </a:prstGeom>
        </p:spPr>
        <p:txBody>
          <a:bodyPr spcFirstLastPara="1" wrap="square" lIns="91425" tIns="91425" rIns="91425" bIns="91425" anchor="t" anchorCtr="0">
            <a:noAutofit/>
          </a:bodyPr>
          <a:lstStyle/>
          <a:p>
            <a:pPr marL="285750" lvl="0" indent="-254000" algn="l" rtl="0">
              <a:lnSpc>
                <a:spcPct val="115000"/>
              </a:lnSpc>
              <a:spcBef>
                <a:spcPts val="0"/>
              </a:spcBef>
              <a:spcAft>
                <a:spcPts val="0"/>
              </a:spcAft>
              <a:buSzPts val="1300"/>
              <a:buChar char="●"/>
            </a:pPr>
            <a:r>
              <a:rPr lang="en" sz="1300"/>
              <a:t>Unemployment seems to have that broad downward trend from 1 - 5 that you would expect. Clearly, most people would find unemployment income to be helpful.</a:t>
            </a:r>
            <a:endParaRPr sz="1300"/>
          </a:p>
          <a:p>
            <a:pPr marL="285750" lvl="0" indent="-254000" algn="l" rtl="0">
              <a:lnSpc>
                <a:spcPct val="115000"/>
              </a:lnSpc>
              <a:spcBef>
                <a:spcPts val="1000"/>
              </a:spcBef>
              <a:spcAft>
                <a:spcPts val="1000"/>
              </a:spcAft>
              <a:buSzPts val="1300"/>
              <a:buChar char="●"/>
            </a:pPr>
            <a:r>
              <a:rPr lang="en" sz="1300"/>
              <a:t>However, the helpfulness of 0% interest loans is just as unclear as the charts on the previous slide.</a:t>
            </a:r>
            <a:endParaRPr sz="1300"/>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700"/>
                                        <p:tgtEl>
                                          <p:spTgt spid="18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88"/>
                                        </p:tgtEl>
                                        <p:attrNameLst>
                                          <p:attrName>style.visibility</p:attrName>
                                        </p:attrNameLst>
                                      </p:cBhvr>
                                      <p:to>
                                        <p:strVal val="visible"/>
                                      </p:to>
                                    </p:set>
                                    <p:animEffect transition="in" filter="fade">
                                      <p:cBhvr>
                                        <p:cTn id="11" dur="7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94"/>
        <p:cNvGrpSpPr/>
        <p:nvPr/>
      </p:nvGrpSpPr>
      <p:grpSpPr>
        <a:xfrm>
          <a:off x="0" y="0"/>
          <a:ext cx="0" cy="0"/>
          <a:chOff x="0" y="0"/>
          <a:chExt cx="0" cy="0"/>
        </a:xfrm>
      </p:grpSpPr>
      <p:pic>
        <p:nvPicPr>
          <p:cNvPr id="195" name="Google Shape;195;p30"/>
          <p:cNvPicPr preferRelativeResize="0"/>
          <p:nvPr/>
        </p:nvPicPr>
        <p:blipFill rotWithShape="1">
          <a:blip r:embed="rId3">
            <a:alphaModFix/>
          </a:blip>
          <a:srcRect t="980" b="990"/>
          <a:stretch/>
        </p:blipFill>
        <p:spPr>
          <a:xfrm>
            <a:off x="510175" y="95400"/>
            <a:ext cx="3608665" cy="2476350"/>
          </a:xfrm>
          <a:prstGeom prst="rect">
            <a:avLst/>
          </a:prstGeom>
          <a:noFill/>
          <a:ln w="9525" cap="flat" cmpd="sng">
            <a:solidFill>
              <a:srgbClr val="00FF00"/>
            </a:solidFill>
            <a:prstDash val="solid"/>
            <a:round/>
            <a:headEnd type="none" w="sm" len="sm"/>
            <a:tailEnd type="none" w="sm" len="sm"/>
          </a:ln>
        </p:spPr>
      </p:pic>
      <p:pic>
        <p:nvPicPr>
          <p:cNvPr id="196" name="Google Shape;196;p30"/>
          <p:cNvPicPr preferRelativeResize="0"/>
          <p:nvPr/>
        </p:nvPicPr>
        <p:blipFill rotWithShape="1">
          <a:blip r:embed="rId4">
            <a:alphaModFix/>
          </a:blip>
          <a:srcRect t="980" b="990"/>
          <a:stretch/>
        </p:blipFill>
        <p:spPr>
          <a:xfrm>
            <a:off x="5260800" y="95400"/>
            <a:ext cx="3551549" cy="2437151"/>
          </a:xfrm>
          <a:prstGeom prst="rect">
            <a:avLst/>
          </a:prstGeom>
          <a:noFill/>
          <a:ln w="9525" cap="flat" cmpd="sng">
            <a:solidFill>
              <a:srgbClr val="00FF00"/>
            </a:solidFill>
            <a:prstDash val="solid"/>
            <a:round/>
            <a:headEnd type="none" w="sm" len="sm"/>
            <a:tailEnd type="none" w="sm" len="sm"/>
          </a:ln>
        </p:spPr>
      </p:pic>
      <p:sp>
        <p:nvSpPr>
          <p:cNvPr id="197" name="Google Shape;197;p30"/>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CC4125"/>
                </a:solidFill>
                <a:latin typeface="Calibri"/>
                <a:ea typeface="Calibri"/>
                <a:cs typeface="Calibri"/>
                <a:sym typeface="Calibri"/>
              </a:rPr>
              <a:t>Policy</a:t>
            </a:r>
            <a:endParaRPr sz="1800" b="1">
              <a:solidFill>
                <a:srgbClr val="CC4125"/>
              </a:solidFill>
              <a:latin typeface="Calibri"/>
              <a:ea typeface="Calibri"/>
              <a:cs typeface="Calibri"/>
              <a:sym typeface="Calibri"/>
            </a:endParaRPr>
          </a:p>
          <a:p>
            <a:pPr marL="0" lvl="0" indent="0" algn="ctr" rtl="0">
              <a:spcBef>
                <a:spcPts val="0"/>
              </a:spcBef>
              <a:spcAft>
                <a:spcPts val="0"/>
              </a:spcAft>
              <a:buNone/>
            </a:pPr>
            <a:r>
              <a:rPr lang="en" sz="1800" b="1">
                <a:solidFill>
                  <a:srgbClr val="CC4125"/>
                </a:solidFill>
                <a:latin typeface="Calibri"/>
                <a:ea typeface="Calibri"/>
                <a:cs typeface="Calibri"/>
                <a:sym typeface="Calibri"/>
              </a:rPr>
              <a:t>Improvements</a:t>
            </a:r>
            <a:endParaRPr sz="1800">
              <a:latin typeface="Calibri"/>
              <a:ea typeface="Calibri"/>
              <a:cs typeface="Calibri"/>
              <a:sym typeface="Calibri"/>
            </a:endParaRPr>
          </a:p>
        </p:txBody>
      </p:sp>
      <p:sp>
        <p:nvSpPr>
          <p:cNvPr id="198" name="Google Shape;198;p30"/>
          <p:cNvSpPr txBox="1">
            <a:spLocks noGrp="1"/>
          </p:cNvSpPr>
          <p:nvPr>
            <p:ph type="body" idx="4294967295"/>
          </p:nvPr>
        </p:nvSpPr>
        <p:spPr>
          <a:xfrm>
            <a:off x="406075" y="3296050"/>
            <a:ext cx="8617500" cy="1816500"/>
          </a:xfrm>
          <a:prstGeom prst="rect">
            <a:avLst/>
          </a:prstGeom>
        </p:spPr>
        <p:txBody>
          <a:bodyPr spcFirstLastPara="1" wrap="square" lIns="91425" tIns="91425" rIns="91425" bIns="91425" anchor="t" anchorCtr="0">
            <a:noAutofit/>
          </a:bodyPr>
          <a:lstStyle/>
          <a:p>
            <a:pPr marL="285750" lvl="0" indent="-254000" algn="l" rtl="0">
              <a:lnSpc>
                <a:spcPct val="115000"/>
              </a:lnSpc>
              <a:spcBef>
                <a:spcPts val="0"/>
              </a:spcBef>
              <a:spcAft>
                <a:spcPts val="1000"/>
              </a:spcAft>
              <a:buSzPts val="1300"/>
              <a:buChar char="●"/>
            </a:pPr>
            <a:r>
              <a:rPr lang="en" sz="1300"/>
              <a:t>Helpfulness of rent/mortgage suspension seems intuitive for all categories except Freelance/Gig workers (in blue). Speculation -- some music artists live with family or friends and don’t pay rent. The same can be said for Food &amp; Housing on the right chart. I can’t imagine why they would say that assistance with food wouldn’t be helpful, unless they already have their food being covered for them.</a:t>
            </a:r>
            <a:endParaRPr sz="1300"/>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700"/>
                                        <p:tgtEl>
                                          <p:spTgt spid="195"/>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fade">
                                      <p:cBhvr>
                                        <p:cTn id="11" dur="7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202"/>
        <p:cNvGrpSpPr/>
        <p:nvPr/>
      </p:nvGrpSpPr>
      <p:grpSpPr>
        <a:xfrm>
          <a:off x="0" y="0"/>
          <a:ext cx="0" cy="0"/>
          <a:chOff x="0" y="0"/>
          <a:chExt cx="0" cy="0"/>
        </a:xfrm>
      </p:grpSpPr>
      <p:pic>
        <p:nvPicPr>
          <p:cNvPr id="203" name="Google Shape;203;p31"/>
          <p:cNvPicPr preferRelativeResize="0"/>
          <p:nvPr/>
        </p:nvPicPr>
        <p:blipFill rotWithShape="1">
          <a:blip r:embed="rId3">
            <a:alphaModFix/>
          </a:blip>
          <a:srcRect t="980" b="990"/>
          <a:stretch/>
        </p:blipFill>
        <p:spPr>
          <a:xfrm>
            <a:off x="414599" y="171155"/>
            <a:ext cx="3491451" cy="2395908"/>
          </a:xfrm>
          <a:prstGeom prst="rect">
            <a:avLst/>
          </a:prstGeom>
          <a:noFill/>
          <a:ln w="9525" cap="flat" cmpd="sng">
            <a:solidFill>
              <a:srgbClr val="00FF00"/>
            </a:solidFill>
            <a:prstDash val="solid"/>
            <a:round/>
            <a:headEnd type="none" w="sm" len="sm"/>
            <a:tailEnd type="none" w="sm" len="sm"/>
          </a:ln>
        </p:spPr>
      </p:pic>
      <p:pic>
        <p:nvPicPr>
          <p:cNvPr id="204" name="Google Shape;204;p31"/>
          <p:cNvPicPr preferRelativeResize="0"/>
          <p:nvPr/>
        </p:nvPicPr>
        <p:blipFill rotWithShape="1">
          <a:blip r:embed="rId4">
            <a:alphaModFix/>
          </a:blip>
          <a:srcRect t="980" b="990"/>
          <a:stretch/>
        </p:blipFill>
        <p:spPr>
          <a:xfrm>
            <a:off x="5281950" y="134937"/>
            <a:ext cx="3491451" cy="2395915"/>
          </a:xfrm>
          <a:prstGeom prst="rect">
            <a:avLst/>
          </a:prstGeom>
          <a:noFill/>
          <a:ln w="9525" cap="flat" cmpd="sng">
            <a:solidFill>
              <a:srgbClr val="00FF00"/>
            </a:solidFill>
            <a:prstDash val="solid"/>
            <a:round/>
            <a:headEnd type="none" w="sm" len="sm"/>
            <a:tailEnd type="none" w="sm" len="sm"/>
          </a:ln>
        </p:spPr>
      </p:pic>
      <p:sp>
        <p:nvSpPr>
          <p:cNvPr id="205" name="Google Shape;205;p31"/>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CC4125"/>
                </a:solidFill>
                <a:latin typeface="Calibri"/>
                <a:ea typeface="Calibri"/>
                <a:cs typeface="Calibri"/>
                <a:sym typeface="Calibri"/>
              </a:rPr>
              <a:t>Policy Improvements</a:t>
            </a:r>
            <a:endParaRPr sz="1800">
              <a:latin typeface="Calibri"/>
              <a:ea typeface="Calibri"/>
              <a:cs typeface="Calibri"/>
              <a:sym typeface="Calibri"/>
            </a:endParaRPr>
          </a:p>
        </p:txBody>
      </p:sp>
      <p:sp>
        <p:nvSpPr>
          <p:cNvPr id="206" name="Google Shape;206;p31"/>
          <p:cNvSpPr txBox="1">
            <a:spLocks noGrp="1"/>
          </p:cNvSpPr>
          <p:nvPr>
            <p:ph type="body" idx="4294967295"/>
          </p:nvPr>
        </p:nvSpPr>
        <p:spPr>
          <a:xfrm>
            <a:off x="406075" y="3372250"/>
            <a:ext cx="8617500" cy="1241400"/>
          </a:xfrm>
          <a:prstGeom prst="rect">
            <a:avLst/>
          </a:prstGeom>
        </p:spPr>
        <p:txBody>
          <a:bodyPr spcFirstLastPara="1" wrap="square" lIns="91425" tIns="91425" rIns="91425" bIns="91425" anchor="t" anchorCtr="0">
            <a:noAutofit/>
          </a:bodyPr>
          <a:lstStyle/>
          <a:p>
            <a:pPr marL="285750" lvl="0" indent="-254000" algn="l" rtl="0">
              <a:lnSpc>
                <a:spcPct val="115000"/>
              </a:lnSpc>
              <a:spcBef>
                <a:spcPts val="0"/>
              </a:spcBef>
              <a:spcAft>
                <a:spcPts val="1000"/>
              </a:spcAft>
              <a:buSzPts val="1300"/>
              <a:buChar char="●"/>
            </a:pPr>
            <a:r>
              <a:rPr lang="en" sz="1300" dirty="0"/>
              <a:t>Something else to note, in addition to the feedback I’ve shared in the last few slides, is that almost 72% of Music Creatives are in the “Freelance/Gig/Contract worker” category. Even though the downward trend of all the other categories in these charts seems to make more sense than the blue bars for Freelancers, we cannot know for certain that they wouldn’t look entirely different if we had more data. All we can tell you is what this current data shows us.</a:t>
            </a:r>
            <a:endParaRPr sz="1300" dirty="0"/>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700"/>
                                        <p:tgtEl>
                                          <p:spTgt spid="203"/>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04"/>
                                        </p:tgtEl>
                                        <p:attrNameLst>
                                          <p:attrName>style.visibility</p:attrName>
                                        </p:attrNameLst>
                                      </p:cBhvr>
                                      <p:to>
                                        <p:strVal val="visible"/>
                                      </p:to>
                                    </p:set>
                                    <p:animEffect transition="in" filter="fade">
                                      <p:cBhvr>
                                        <p:cTn id="11" dur="7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62"/>
        <p:cNvGrpSpPr/>
        <p:nvPr/>
      </p:nvGrpSpPr>
      <p:grpSpPr>
        <a:xfrm>
          <a:off x="0" y="0"/>
          <a:ext cx="0" cy="0"/>
          <a:chOff x="0" y="0"/>
          <a:chExt cx="0" cy="0"/>
        </a:xfrm>
      </p:grpSpPr>
      <p:sp>
        <p:nvSpPr>
          <p:cNvPr id="63" name="Google Shape;63;p14"/>
          <p:cNvSpPr txBox="1"/>
          <p:nvPr/>
        </p:nvSpPr>
        <p:spPr>
          <a:xfrm>
            <a:off x="647500" y="1453725"/>
            <a:ext cx="7794000" cy="3587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mbria"/>
              <a:buChar char="●"/>
            </a:pPr>
            <a:r>
              <a:rPr lang="en" sz="1600">
                <a:latin typeface="Cambria"/>
                <a:ea typeface="Cambria"/>
                <a:cs typeface="Cambria"/>
                <a:sym typeface="Cambria"/>
              </a:rPr>
              <a:t>What’s the breakdown of occupations and employment statuses?</a:t>
            </a:r>
            <a:endParaRPr sz="1600">
              <a:latin typeface="Cambria"/>
              <a:ea typeface="Cambria"/>
              <a:cs typeface="Cambria"/>
              <a:sym typeface="Cambria"/>
            </a:endParaRPr>
          </a:p>
          <a:p>
            <a:pPr marL="457200" lvl="0" indent="-330200" algn="l" rtl="0">
              <a:spcBef>
                <a:spcPts val="0"/>
              </a:spcBef>
              <a:spcAft>
                <a:spcPts val="0"/>
              </a:spcAft>
              <a:buSzPts val="1600"/>
              <a:buFont typeface="Cambria"/>
              <a:buChar char="●"/>
            </a:pPr>
            <a:r>
              <a:rPr lang="en" sz="1600">
                <a:latin typeface="Cambria"/>
                <a:ea typeface="Cambria"/>
                <a:cs typeface="Cambria"/>
                <a:sym typeface="Cambria"/>
              </a:rPr>
              <a:t>What’s the breakdown of employment statuses specifically for Music Creatives and Presenters/Venues? (the top two occupations)</a:t>
            </a:r>
            <a:endParaRPr sz="1600">
              <a:latin typeface="Cambria"/>
              <a:ea typeface="Cambria"/>
              <a:cs typeface="Cambria"/>
              <a:sym typeface="Cambria"/>
            </a:endParaRPr>
          </a:p>
          <a:p>
            <a:pPr marL="914400" lvl="1" indent="-330200" algn="l" rtl="0">
              <a:spcBef>
                <a:spcPts val="0"/>
              </a:spcBef>
              <a:spcAft>
                <a:spcPts val="0"/>
              </a:spcAft>
              <a:buSzPts val="1600"/>
              <a:buFont typeface="Cambria"/>
              <a:buChar char="○"/>
            </a:pPr>
            <a:r>
              <a:rPr lang="en" sz="1600">
                <a:latin typeface="Cambria"/>
                <a:ea typeface="Cambria"/>
                <a:cs typeface="Cambria"/>
                <a:sym typeface="Cambria"/>
              </a:rPr>
              <a:t>There were only 12 Presenters/Venues for NC, so we can’t really produce any meaningful insights and broad trends for this occupation.</a:t>
            </a:r>
            <a:endParaRPr sz="1600">
              <a:latin typeface="Cambria"/>
              <a:ea typeface="Cambria"/>
              <a:cs typeface="Cambria"/>
              <a:sym typeface="Cambria"/>
            </a:endParaRPr>
          </a:p>
          <a:p>
            <a:pPr marL="457200" lvl="0" indent="-330200" algn="l" rtl="0">
              <a:spcBef>
                <a:spcPts val="0"/>
              </a:spcBef>
              <a:spcAft>
                <a:spcPts val="0"/>
              </a:spcAft>
              <a:buSzPts val="1600"/>
              <a:buFont typeface="Cambria"/>
              <a:buChar char="●"/>
            </a:pPr>
            <a:r>
              <a:rPr lang="en" sz="1600">
                <a:latin typeface="Cambria"/>
                <a:ea typeface="Cambria"/>
                <a:cs typeface="Cambria"/>
                <a:sym typeface="Cambria"/>
              </a:rPr>
              <a:t>How much income/economic loss do people estimate they’re going to face in 2020?</a:t>
            </a:r>
            <a:endParaRPr sz="1600">
              <a:latin typeface="Cambria"/>
              <a:ea typeface="Cambria"/>
              <a:cs typeface="Cambria"/>
              <a:sym typeface="Cambria"/>
            </a:endParaRPr>
          </a:p>
          <a:p>
            <a:pPr marL="457200" lvl="0" indent="-330200" algn="l" rtl="0">
              <a:spcBef>
                <a:spcPts val="0"/>
              </a:spcBef>
              <a:spcAft>
                <a:spcPts val="0"/>
              </a:spcAft>
              <a:buSzPts val="1600"/>
              <a:buFont typeface="Cambria"/>
              <a:buChar char="●"/>
            </a:pPr>
            <a:r>
              <a:rPr lang="en" sz="1600">
                <a:latin typeface="Cambria"/>
                <a:ea typeface="Cambria"/>
                <a:cs typeface="Cambria"/>
                <a:sym typeface="Cambria"/>
              </a:rPr>
              <a:t>How are musicians and venues intending to pursue assistance funds?</a:t>
            </a:r>
            <a:endParaRPr sz="1600">
              <a:latin typeface="Cambria"/>
              <a:ea typeface="Cambria"/>
              <a:cs typeface="Cambria"/>
              <a:sym typeface="Cambria"/>
            </a:endParaRPr>
          </a:p>
          <a:p>
            <a:pPr marL="457200" lvl="0" indent="-330200" algn="l" rtl="0">
              <a:spcBef>
                <a:spcPts val="0"/>
              </a:spcBef>
              <a:spcAft>
                <a:spcPts val="0"/>
              </a:spcAft>
              <a:buSzPts val="1600"/>
              <a:buFont typeface="Cambria"/>
              <a:buChar char="●"/>
            </a:pPr>
            <a:r>
              <a:rPr lang="en" sz="1600">
                <a:latin typeface="Cambria"/>
                <a:ea typeface="Cambria"/>
                <a:cs typeface="Cambria"/>
                <a:sym typeface="Cambria"/>
              </a:rPr>
              <a:t>How confident are they in actually receiving these funds?</a:t>
            </a:r>
            <a:endParaRPr sz="1600">
              <a:latin typeface="Cambria"/>
              <a:ea typeface="Cambria"/>
              <a:cs typeface="Cambria"/>
              <a:sym typeface="Cambria"/>
            </a:endParaRPr>
          </a:p>
          <a:p>
            <a:pPr marL="457200" lvl="0" indent="-330200" algn="l" rtl="0">
              <a:spcBef>
                <a:spcPts val="0"/>
              </a:spcBef>
              <a:spcAft>
                <a:spcPts val="0"/>
              </a:spcAft>
              <a:buSzPts val="1600"/>
              <a:buFont typeface="Cambria"/>
              <a:buChar char="●"/>
            </a:pPr>
            <a:r>
              <a:rPr lang="en" sz="1600">
                <a:latin typeface="Cambria"/>
                <a:ea typeface="Cambria"/>
                <a:cs typeface="Cambria"/>
                <a:sym typeface="Cambria"/>
              </a:rPr>
              <a:t>What are the largest barriers to obtaining funds?</a:t>
            </a:r>
            <a:endParaRPr sz="1600">
              <a:latin typeface="Cambria"/>
              <a:ea typeface="Cambria"/>
              <a:cs typeface="Cambria"/>
              <a:sym typeface="Cambria"/>
            </a:endParaRPr>
          </a:p>
          <a:p>
            <a:pPr marL="457200" lvl="0" indent="-330200" algn="l" rtl="0">
              <a:spcBef>
                <a:spcPts val="0"/>
              </a:spcBef>
              <a:spcAft>
                <a:spcPts val="0"/>
              </a:spcAft>
              <a:buSzPts val="1600"/>
              <a:buFont typeface="Cambria"/>
              <a:buChar char="●"/>
            </a:pPr>
            <a:r>
              <a:rPr lang="en" sz="1600">
                <a:latin typeface="Cambria"/>
                <a:ea typeface="Cambria"/>
                <a:cs typeface="Cambria"/>
                <a:sym typeface="Cambria"/>
              </a:rPr>
              <a:t>How do people feel about a variety of resources and policies to help them through this pandemic?</a:t>
            </a:r>
            <a:endParaRPr sz="1600">
              <a:latin typeface="Cambria"/>
              <a:ea typeface="Cambria"/>
              <a:cs typeface="Cambria"/>
              <a:sym typeface="Cambria"/>
            </a:endParaRPr>
          </a:p>
        </p:txBody>
      </p:sp>
      <p:sp>
        <p:nvSpPr>
          <p:cNvPr id="64" name="Google Shape;64;p14"/>
          <p:cNvSpPr txBox="1"/>
          <p:nvPr/>
        </p:nvSpPr>
        <p:spPr>
          <a:xfrm>
            <a:off x="1486650" y="401575"/>
            <a:ext cx="6331200" cy="7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Calibri"/>
                <a:ea typeface="Calibri"/>
                <a:cs typeface="Calibri"/>
                <a:sym typeface="Calibri"/>
              </a:rPr>
              <a:t>Questions Being Asked</a:t>
            </a:r>
            <a:endParaRPr sz="3200">
              <a:latin typeface="Calibri"/>
              <a:ea typeface="Calibri"/>
              <a:cs typeface="Calibri"/>
              <a:sym typeface="Calibri"/>
            </a:endParaRPr>
          </a:p>
        </p:txBody>
      </p:sp>
      <p:cxnSp>
        <p:nvCxnSpPr>
          <p:cNvPr id="65" name="Google Shape;65;p14"/>
          <p:cNvCxnSpPr/>
          <p:nvPr/>
        </p:nvCxnSpPr>
        <p:spPr>
          <a:xfrm>
            <a:off x="854400" y="1324325"/>
            <a:ext cx="7433400" cy="342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700"/>
                                        <p:tgtEl>
                                          <p:spTgt spid="64"/>
                                        </p:tgtEl>
                                      </p:cBhvr>
                                    </p:animEffect>
                                  </p:childTnLst>
                                </p:cTn>
                              </p:par>
                            </p:childTnLst>
                          </p:cTn>
                        </p:par>
                        <p:par>
                          <p:cTn id="11" fill="hold">
                            <p:stCondLst>
                              <p:cond delay="700"/>
                            </p:stCondLst>
                            <p:childTnLst>
                              <p:par>
                                <p:cTn id="12" presetID="10" presetClass="entr" presetSubtype="0" fill="hold" nodeType="afterEffect">
                                  <p:stCondLst>
                                    <p:cond delay="0"/>
                                  </p:stCondLst>
                                  <p:childTnLst>
                                    <p:set>
                                      <p:cBhvr>
                                        <p:cTn id="13" dur="1" fill="hold">
                                          <p:stCondLst>
                                            <p:cond delay="0"/>
                                          </p:stCondLst>
                                        </p:cTn>
                                        <p:tgtEl>
                                          <p:spTgt spid="63">
                                            <p:txEl>
                                              <p:pRg st="0" end="0"/>
                                            </p:txEl>
                                          </p:spTgt>
                                        </p:tgtEl>
                                        <p:attrNameLst>
                                          <p:attrName>style.visibility</p:attrName>
                                        </p:attrNameLst>
                                      </p:cBhvr>
                                      <p:to>
                                        <p:strVal val="visible"/>
                                      </p:to>
                                    </p:set>
                                    <p:animEffect transition="in" filter="fade">
                                      <p:cBhvr>
                                        <p:cTn id="14" dur="200"/>
                                        <p:tgtEl>
                                          <p:spTgt spid="63">
                                            <p:txEl>
                                              <p:pRg st="0" end="0"/>
                                            </p:txEl>
                                          </p:spTgt>
                                        </p:tgtEl>
                                      </p:cBhvr>
                                    </p:animEffect>
                                  </p:childTnLst>
                                </p:cTn>
                              </p:par>
                            </p:childTnLst>
                          </p:cTn>
                        </p:par>
                        <p:par>
                          <p:cTn id="15" fill="hold">
                            <p:stCondLst>
                              <p:cond delay="900"/>
                            </p:stCondLst>
                            <p:childTnLst>
                              <p:par>
                                <p:cTn id="16" presetID="10" presetClass="entr" presetSubtype="0" fill="hold" nodeType="afterEffect">
                                  <p:stCondLst>
                                    <p:cond delay="0"/>
                                  </p:stCondLst>
                                  <p:childTnLst>
                                    <p:set>
                                      <p:cBhvr>
                                        <p:cTn id="17" dur="1" fill="hold">
                                          <p:stCondLst>
                                            <p:cond delay="0"/>
                                          </p:stCondLst>
                                        </p:cTn>
                                        <p:tgtEl>
                                          <p:spTgt spid="63">
                                            <p:txEl>
                                              <p:pRg st="1" end="1"/>
                                            </p:txEl>
                                          </p:spTgt>
                                        </p:tgtEl>
                                        <p:attrNameLst>
                                          <p:attrName>style.visibility</p:attrName>
                                        </p:attrNameLst>
                                      </p:cBhvr>
                                      <p:to>
                                        <p:strVal val="visible"/>
                                      </p:to>
                                    </p:set>
                                    <p:animEffect transition="in" filter="fade">
                                      <p:cBhvr>
                                        <p:cTn id="18" dur="200"/>
                                        <p:tgtEl>
                                          <p:spTgt spid="63">
                                            <p:txEl>
                                              <p:pRg st="1" end="1"/>
                                            </p:txEl>
                                          </p:spTgt>
                                        </p:tgtEl>
                                      </p:cBhvr>
                                    </p:animEffect>
                                  </p:childTnLst>
                                </p:cTn>
                              </p:par>
                            </p:childTnLst>
                          </p:cTn>
                        </p:par>
                        <p:par>
                          <p:cTn id="19" fill="hold">
                            <p:stCondLst>
                              <p:cond delay="1100"/>
                            </p:stCondLst>
                            <p:childTnLst>
                              <p:par>
                                <p:cTn id="20" presetID="10" presetClass="entr" presetSubtype="0" fill="hold" nodeType="afterEffect">
                                  <p:stCondLst>
                                    <p:cond delay="0"/>
                                  </p:stCondLst>
                                  <p:childTnLst>
                                    <p:set>
                                      <p:cBhvr>
                                        <p:cTn id="21" dur="1" fill="hold">
                                          <p:stCondLst>
                                            <p:cond delay="0"/>
                                          </p:stCondLst>
                                        </p:cTn>
                                        <p:tgtEl>
                                          <p:spTgt spid="63">
                                            <p:txEl>
                                              <p:pRg st="2" end="2"/>
                                            </p:txEl>
                                          </p:spTgt>
                                        </p:tgtEl>
                                        <p:attrNameLst>
                                          <p:attrName>style.visibility</p:attrName>
                                        </p:attrNameLst>
                                      </p:cBhvr>
                                      <p:to>
                                        <p:strVal val="visible"/>
                                      </p:to>
                                    </p:set>
                                    <p:animEffect transition="in" filter="fade">
                                      <p:cBhvr>
                                        <p:cTn id="22" dur="200"/>
                                        <p:tgtEl>
                                          <p:spTgt spid="63">
                                            <p:txEl>
                                              <p:pRg st="2" end="2"/>
                                            </p:txEl>
                                          </p:spTgt>
                                        </p:tgtEl>
                                      </p:cBhvr>
                                    </p:animEffect>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63">
                                            <p:txEl>
                                              <p:pRg st="3" end="3"/>
                                            </p:txEl>
                                          </p:spTgt>
                                        </p:tgtEl>
                                        <p:attrNameLst>
                                          <p:attrName>style.visibility</p:attrName>
                                        </p:attrNameLst>
                                      </p:cBhvr>
                                      <p:to>
                                        <p:strVal val="visible"/>
                                      </p:to>
                                    </p:set>
                                    <p:animEffect transition="in" filter="fade">
                                      <p:cBhvr>
                                        <p:cTn id="26" dur="200"/>
                                        <p:tgtEl>
                                          <p:spTgt spid="63">
                                            <p:txEl>
                                              <p:pRg st="3" end="3"/>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63">
                                            <p:txEl>
                                              <p:pRg st="4" end="4"/>
                                            </p:txEl>
                                          </p:spTgt>
                                        </p:tgtEl>
                                        <p:attrNameLst>
                                          <p:attrName>style.visibility</p:attrName>
                                        </p:attrNameLst>
                                      </p:cBhvr>
                                      <p:to>
                                        <p:strVal val="visible"/>
                                      </p:to>
                                    </p:set>
                                    <p:animEffect transition="in" filter="fade">
                                      <p:cBhvr>
                                        <p:cTn id="30" dur="200"/>
                                        <p:tgtEl>
                                          <p:spTgt spid="63">
                                            <p:txEl>
                                              <p:pRg st="4" end="4"/>
                                            </p:txEl>
                                          </p:spTgt>
                                        </p:tgtEl>
                                      </p:cBhvr>
                                    </p:animEffect>
                                  </p:childTnLst>
                                </p:cTn>
                              </p:par>
                            </p:childTnLst>
                          </p:cTn>
                        </p:par>
                        <p:par>
                          <p:cTn id="31" fill="hold">
                            <p:stCondLst>
                              <p:cond delay="1700"/>
                            </p:stCondLst>
                            <p:childTnLst>
                              <p:par>
                                <p:cTn id="32" presetID="10" presetClass="entr" presetSubtype="0" fill="hold" nodeType="afterEffect">
                                  <p:stCondLst>
                                    <p:cond delay="0"/>
                                  </p:stCondLst>
                                  <p:childTnLst>
                                    <p:set>
                                      <p:cBhvr>
                                        <p:cTn id="33" dur="1" fill="hold">
                                          <p:stCondLst>
                                            <p:cond delay="0"/>
                                          </p:stCondLst>
                                        </p:cTn>
                                        <p:tgtEl>
                                          <p:spTgt spid="63">
                                            <p:txEl>
                                              <p:pRg st="5" end="5"/>
                                            </p:txEl>
                                          </p:spTgt>
                                        </p:tgtEl>
                                        <p:attrNameLst>
                                          <p:attrName>style.visibility</p:attrName>
                                        </p:attrNameLst>
                                      </p:cBhvr>
                                      <p:to>
                                        <p:strVal val="visible"/>
                                      </p:to>
                                    </p:set>
                                    <p:animEffect transition="in" filter="fade">
                                      <p:cBhvr>
                                        <p:cTn id="34" dur="200"/>
                                        <p:tgtEl>
                                          <p:spTgt spid="63">
                                            <p:txEl>
                                              <p:pRg st="5" end="5"/>
                                            </p:txEl>
                                          </p:spTgt>
                                        </p:tgtEl>
                                      </p:cBhvr>
                                    </p:animEffect>
                                  </p:childTnLst>
                                </p:cTn>
                              </p:par>
                            </p:childTnLst>
                          </p:cTn>
                        </p:par>
                        <p:par>
                          <p:cTn id="35" fill="hold">
                            <p:stCondLst>
                              <p:cond delay="1900"/>
                            </p:stCondLst>
                            <p:childTnLst>
                              <p:par>
                                <p:cTn id="36" presetID="10" presetClass="entr" presetSubtype="0" fill="hold" nodeType="afterEffect">
                                  <p:stCondLst>
                                    <p:cond delay="0"/>
                                  </p:stCondLst>
                                  <p:childTnLst>
                                    <p:set>
                                      <p:cBhvr>
                                        <p:cTn id="37" dur="1" fill="hold">
                                          <p:stCondLst>
                                            <p:cond delay="0"/>
                                          </p:stCondLst>
                                        </p:cTn>
                                        <p:tgtEl>
                                          <p:spTgt spid="63">
                                            <p:txEl>
                                              <p:pRg st="6" end="6"/>
                                            </p:txEl>
                                          </p:spTgt>
                                        </p:tgtEl>
                                        <p:attrNameLst>
                                          <p:attrName>style.visibility</p:attrName>
                                        </p:attrNameLst>
                                      </p:cBhvr>
                                      <p:to>
                                        <p:strVal val="visible"/>
                                      </p:to>
                                    </p:set>
                                    <p:animEffect transition="in" filter="fade">
                                      <p:cBhvr>
                                        <p:cTn id="38" dur="200"/>
                                        <p:tgtEl>
                                          <p:spTgt spid="63">
                                            <p:txEl>
                                              <p:pRg st="6" end="6"/>
                                            </p:txEl>
                                          </p:spTgt>
                                        </p:tgtEl>
                                      </p:cBhvr>
                                    </p:animEffect>
                                  </p:childTnLst>
                                </p:cTn>
                              </p:par>
                            </p:childTnLst>
                          </p:cTn>
                        </p:par>
                        <p:par>
                          <p:cTn id="39" fill="hold">
                            <p:stCondLst>
                              <p:cond delay="2100"/>
                            </p:stCondLst>
                            <p:childTnLst>
                              <p:par>
                                <p:cTn id="40" presetID="10" presetClass="entr" presetSubtype="0" fill="hold" nodeType="afterEffect">
                                  <p:stCondLst>
                                    <p:cond delay="0"/>
                                  </p:stCondLst>
                                  <p:childTnLst>
                                    <p:set>
                                      <p:cBhvr>
                                        <p:cTn id="41" dur="1" fill="hold">
                                          <p:stCondLst>
                                            <p:cond delay="0"/>
                                          </p:stCondLst>
                                        </p:cTn>
                                        <p:tgtEl>
                                          <p:spTgt spid="63">
                                            <p:txEl>
                                              <p:pRg st="7" end="7"/>
                                            </p:txEl>
                                          </p:spTgt>
                                        </p:tgtEl>
                                        <p:attrNameLst>
                                          <p:attrName>style.visibility</p:attrName>
                                        </p:attrNameLst>
                                      </p:cBhvr>
                                      <p:to>
                                        <p:strVal val="visible"/>
                                      </p:to>
                                    </p:set>
                                    <p:animEffect transition="in" filter="fade">
                                      <p:cBhvr>
                                        <p:cTn id="42" dur="200"/>
                                        <p:tgtEl>
                                          <p:spTgt spid="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210"/>
        <p:cNvGrpSpPr/>
        <p:nvPr/>
      </p:nvGrpSpPr>
      <p:grpSpPr>
        <a:xfrm>
          <a:off x="0" y="0"/>
          <a:ext cx="0" cy="0"/>
          <a:chOff x="0" y="0"/>
          <a:chExt cx="0" cy="0"/>
        </a:xfrm>
      </p:grpSpPr>
      <p:pic>
        <p:nvPicPr>
          <p:cNvPr id="211" name="Google Shape;211;p32"/>
          <p:cNvPicPr preferRelativeResize="0"/>
          <p:nvPr/>
        </p:nvPicPr>
        <p:blipFill rotWithShape="1">
          <a:blip r:embed="rId3">
            <a:alphaModFix/>
          </a:blip>
          <a:srcRect t="980" b="990"/>
          <a:stretch/>
        </p:blipFill>
        <p:spPr>
          <a:xfrm>
            <a:off x="510175" y="95400"/>
            <a:ext cx="3608665" cy="2476350"/>
          </a:xfrm>
          <a:prstGeom prst="rect">
            <a:avLst/>
          </a:prstGeom>
          <a:noFill/>
          <a:ln w="9525" cap="flat" cmpd="sng">
            <a:solidFill>
              <a:srgbClr val="00FF00"/>
            </a:solidFill>
            <a:prstDash val="solid"/>
            <a:round/>
            <a:headEnd type="none" w="sm" len="sm"/>
            <a:tailEnd type="none" w="sm" len="sm"/>
          </a:ln>
        </p:spPr>
      </p:pic>
      <p:pic>
        <p:nvPicPr>
          <p:cNvPr id="212" name="Google Shape;212;p32"/>
          <p:cNvPicPr preferRelativeResize="0"/>
          <p:nvPr/>
        </p:nvPicPr>
        <p:blipFill rotWithShape="1">
          <a:blip r:embed="rId4">
            <a:alphaModFix/>
          </a:blip>
          <a:srcRect t="980" b="990"/>
          <a:stretch/>
        </p:blipFill>
        <p:spPr>
          <a:xfrm>
            <a:off x="5337000" y="95400"/>
            <a:ext cx="3551549" cy="2437151"/>
          </a:xfrm>
          <a:prstGeom prst="rect">
            <a:avLst/>
          </a:prstGeom>
          <a:noFill/>
          <a:ln w="9525" cap="flat" cmpd="sng">
            <a:solidFill>
              <a:srgbClr val="00FF00"/>
            </a:solidFill>
            <a:prstDash val="solid"/>
            <a:round/>
            <a:headEnd type="none" w="sm" len="sm"/>
            <a:tailEnd type="none" w="sm" len="sm"/>
          </a:ln>
        </p:spPr>
      </p:pic>
      <p:sp>
        <p:nvSpPr>
          <p:cNvPr id="213" name="Google Shape;213;p32"/>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CC4125"/>
                </a:solidFill>
                <a:latin typeface="Calibri"/>
                <a:ea typeface="Calibri"/>
                <a:cs typeface="Calibri"/>
                <a:sym typeface="Calibri"/>
              </a:rPr>
              <a:t>Policy Improvements</a:t>
            </a:r>
            <a:endParaRPr sz="1800">
              <a:latin typeface="Calibri"/>
              <a:ea typeface="Calibri"/>
              <a:cs typeface="Calibri"/>
              <a:sym typeface="Calibri"/>
            </a:endParaRPr>
          </a:p>
        </p:txBody>
      </p:sp>
      <p:sp>
        <p:nvSpPr>
          <p:cNvPr id="214" name="Google Shape;214;p32"/>
          <p:cNvSpPr txBox="1">
            <a:spLocks noGrp="1"/>
          </p:cNvSpPr>
          <p:nvPr>
            <p:ph type="body" idx="4294967295"/>
          </p:nvPr>
        </p:nvSpPr>
        <p:spPr>
          <a:xfrm>
            <a:off x="394800" y="3200050"/>
            <a:ext cx="8617500" cy="1571100"/>
          </a:xfrm>
          <a:prstGeom prst="rect">
            <a:avLst/>
          </a:prstGeom>
        </p:spPr>
        <p:txBody>
          <a:bodyPr spcFirstLastPara="1" wrap="square" lIns="91425" tIns="91425" rIns="91425" bIns="91425" anchor="t" anchorCtr="0">
            <a:noAutofit/>
          </a:bodyPr>
          <a:lstStyle/>
          <a:p>
            <a:pPr marL="285750" lvl="0" indent="-254000" algn="l" rtl="0">
              <a:lnSpc>
                <a:spcPct val="115000"/>
              </a:lnSpc>
              <a:spcBef>
                <a:spcPts val="0"/>
              </a:spcBef>
              <a:spcAft>
                <a:spcPts val="0"/>
              </a:spcAft>
              <a:buSzPts val="1300"/>
              <a:buChar char="●"/>
            </a:pPr>
            <a:r>
              <a:rPr lang="en" sz="1300"/>
              <a:t>This slide and the next three slides are for the Presenters/Venues occupation.</a:t>
            </a:r>
            <a:endParaRPr sz="1300"/>
          </a:p>
          <a:p>
            <a:pPr marL="285750" lvl="0" indent="-254000" algn="l" rtl="0">
              <a:lnSpc>
                <a:spcPct val="115000"/>
              </a:lnSpc>
              <a:spcBef>
                <a:spcPts val="1000"/>
              </a:spcBef>
              <a:spcAft>
                <a:spcPts val="1000"/>
              </a:spcAft>
              <a:buSzPts val="1300"/>
              <a:buChar char="●"/>
            </a:pPr>
            <a:r>
              <a:rPr lang="en" sz="1300"/>
              <a:t>The caveat with these slides is that there were only 12 survey respondents in North Carolina who identified themselves in this occupation. Unfortunately that is nowhere near enough to make valuable insights or offer meaningful recommendations, but I made charts with the responses anyway just like for the Music Creatives. There’s not much else that I can say about them. The overall downward trend that you would expect is more apparent for the 12 people in this occupation than it was in the last four slides’ charts.</a:t>
            </a:r>
            <a:endParaRPr sz="1300"/>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700"/>
                                        <p:tgtEl>
                                          <p:spTgt spid="211"/>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12"/>
                                        </p:tgtEl>
                                        <p:attrNameLst>
                                          <p:attrName>style.visibility</p:attrName>
                                        </p:attrNameLst>
                                      </p:cBhvr>
                                      <p:to>
                                        <p:strVal val="visible"/>
                                      </p:to>
                                    </p:set>
                                    <p:animEffect transition="in" filter="fade">
                                      <p:cBhvr>
                                        <p:cTn id="11" dur="700"/>
                                        <p:tgtEl>
                                          <p:spTgt spid="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218"/>
        <p:cNvGrpSpPr/>
        <p:nvPr/>
      </p:nvGrpSpPr>
      <p:grpSpPr>
        <a:xfrm>
          <a:off x="0" y="0"/>
          <a:ext cx="0" cy="0"/>
          <a:chOff x="0" y="0"/>
          <a:chExt cx="0" cy="0"/>
        </a:xfrm>
      </p:grpSpPr>
      <p:pic>
        <p:nvPicPr>
          <p:cNvPr id="219" name="Google Shape;219;p33"/>
          <p:cNvPicPr preferRelativeResize="0"/>
          <p:nvPr/>
        </p:nvPicPr>
        <p:blipFill rotWithShape="1">
          <a:blip r:embed="rId3">
            <a:alphaModFix/>
          </a:blip>
          <a:srcRect t="980" b="990"/>
          <a:stretch/>
        </p:blipFill>
        <p:spPr>
          <a:xfrm>
            <a:off x="329349" y="85905"/>
            <a:ext cx="3491451" cy="2395908"/>
          </a:xfrm>
          <a:prstGeom prst="rect">
            <a:avLst/>
          </a:prstGeom>
          <a:noFill/>
          <a:ln w="9525" cap="flat" cmpd="sng">
            <a:solidFill>
              <a:srgbClr val="00FF00"/>
            </a:solidFill>
            <a:prstDash val="solid"/>
            <a:round/>
            <a:headEnd type="none" w="sm" len="sm"/>
            <a:tailEnd type="none" w="sm" len="sm"/>
          </a:ln>
        </p:spPr>
      </p:pic>
      <p:pic>
        <p:nvPicPr>
          <p:cNvPr id="220" name="Google Shape;220;p33"/>
          <p:cNvPicPr preferRelativeResize="0"/>
          <p:nvPr/>
        </p:nvPicPr>
        <p:blipFill rotWithShape="1">
          <a:blip r:embed="rId4">
            <a:alphaModFix/>
          </a:blip>
          <a:srcRect t="980" b="990"/>
          <a:stretch/>
        </p:blipFill>
        <p:spPr>
          <a:xfrm>
            <a:off x="5291000" y="125875"/>
            <a:ext cx="3491449" cy="2395925"/>
          </a:xfrm>
          <a:prstGeom prst="rect">
            <a:avLst/>
          </a:prstGeom>
          <a:noFill/>
          <a:ln w="9525" cap="flat" cmpd="sng">
            <a:solidFill>
              <a:srgbClr val="00FF00"/>
            </a:solidFill>
            <a:prstDash val="solid"/>
            <a:round/>
            <a:headEnd type="none" w="sm" len="sm"/>
            <a:tailEnd type="none" w="sm" len="sm"/>
          </a:ln>
        </p:spPr>
      </p:pic>
      <p:sp>
        <p:nvSpPr>
          <p:cNvPr id="221" name="Google Shape;221;p33"/>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CC4125"/>
                </a:solidFill>
                <a:latin typeface="Calibri"/>
                <a:ea typeface="Calibri"/>
                <a:cs typeface="Calibri"/>
                <a:sym typeface="Calibri"/>
              </a:rPr>
              <a:t>Policy Improvements</a:t>
            </a:r>
            <a:endParaRPr sz="1800">
              <a:latin typeface="Calibri"/>
              <a:ea typeface="Calibri"/>
              <a:cs typeface="Calibri"/>
              <a:sym typeface="Calibri"/>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700"/>
                                        <p:tgtEl>
                                          <p:spTgt spid="219"/>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20"/>
                                        </p:tgtEl>
                                        <p:attrNameLst>
                                          <p:attrName>style.visibility</p:attrName>
                                        </p:attrNameLst>
                                      </p:cBhvr>
                                      <p:to>
                                        <p:strVal val="visible"/>
                                      </p:to>
                                    </p:set>
                                    <p:animEffect transition="in" filter="fade">
                                      <p:cBhvr>
                                        <p:cTn id="11" dur="7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225"/>
        <p:cNvGrpSpPr/>
        <p:nvPr/>
      </p:nvGrpSpPr>
      <p:grpSpPr>
        <a:xfrm>
          <a:off x="0" y="0"/>
          <a:ext cx="0" cy="0"/>
          <a:chOff x="0" y="0"/>
          <a:chExt cx="0" cy="0"/>
        </a:xfrm>
      </p:grpSpPr>
      <p:pic>
        <p:nvPicPr>
          <p:cNvPr id="226" name="Google Shape;226;p34"/>
          <p:cNvPicPr preferRelativeResize="0"/>
          <p:nvPr/>
        </p:nvPicPr>
        <p:blipFill rotWithShape="1">
          <a:blip r:embed="rId3">
            <a:alphaModFix/>
          </a:blip>
          <a:srcRect t="980" b="990"/>
          <a:stretch/>
        </p:blipFill>
        <p:spPr>
          <a:xfrm>
            <a:off x="510175" y="95400"/>
            <a:ext cx="3608665" cy="2476350"/>
          </a:xfrm>
          <a:prstGeom prst="rect">
            <a:avLst/>
          </a:prstGeom>
          <a:noFill/>
          <a:ln w="9525" cap="flat" cmpd="sng">
            <a:solidFill>
              <a:srgbClr val="00FF00"/>
            </a:solidFill>
            <a:prstDash val="solid"/>
            <a:round/>
            <a:headEnd type="none" w="sm" len="sm"/>
            <a:tailEnd type="none" w="sm" len="sm"/>
          </a:ln>
        </p:spPr>
      </p:pic>
      <p:pic>
        <p:nvPicPr>
          <p:cNvPr id="227" name="Google Shape;227;p34"/>
          <p:cNvPicPr preferRelativeResize="0"/>
          <p:nvPr/>
        </p:nvPicPr>
        <p:blipFill rotWithShape="1">
          <a:blip r:embed="rId4">
            <a:alphaModFix/>
          </a:blip>
          <a:srcRect t="980" b="990"/>
          <a:stretch/>
        </p:blipFill>
        <p:spPr>
          <a:xfrm>
            <a:off x="4575000" y="95400"/>
            <a:ext cx="3551549" cy="2437151"/>
          </a:xfrm>
          <a:prstGeom prst="rect">
            <a:avLst/>
          </a:prstGeom>
          <a:noFill/>
          <a:ln w="9525" cap="flat" cmpd="sng">
            <a:solidFill>
              <a:srgbClr val="00FF00"/>
            </a:solidFill>
            <a:prstDash val="solid"/>
            <a:round/>
            <a:headEnd type="none" w="sm" len="sm"/>
            <a:tailEnd type="none" w="sm" len="sm"/>
          </a:ln>
        </p:spPr>
      </p:pic>
      <p:pic>
        <p:nvPicPr>
          <p:cNvPr id="228" name="Google Shape;228;p34"/>
          <p:cNvPicPr preferRelativeResize="0"/>
          <p:nvPr/>
        </p:nvPicPr>
        <p:blipFill rotWithShape="1">
          <a:blip r:embed="rId5">
            <a:alphaModFix/>
          </a:blip>
          <a:srcRect t="980" b="990"/>
          <a:stretch/>
        </p:blipFill>
        <p:spPr>
          <a:xfrm>
            <a:off x="1176599" y="2685755"/>
            <a:ext cx="3491451" cy="2395908"/>
          </a:xfrm>
          <a:prstGeom prst="rect">
            <a:avLst/>
          </a:prstGeom>
          <a:noFill/>
          <a:ln w="9525" cap="flat" cmpd="sng">
            <a:solidFill>
              <a:srgbClr val="00FF00"/>
            </a:solidFill>
            <a:prstDash val="solid"/>
            <a:round/>
            <a:headEnd type="none" w="sm" len="sm"/>
            <a:tailEnd type="none" w="sm" len="sm"/>
          </a:ln>
        </p:spPr>
      </p:pic>
      <p:pic>
        <p:nvPicPr>
          <p:cNvPr id="229" name="Google Shape;229;p34"/>
          <p:cNvPicPr preferRelativeResize="0"/>
          <p:nvPr/>
        </p:nvPicPr>
        <p:blipFill rotWithShape="1">
          <a:blip r:embed="rId6">
            <a:alphaModFix/>
          </a:blip>
          <a:srcRect t="980" b="990"/>
          <a:stretch/>
        </p:blipFill>
        <p:spPr>
          <a:xfrm>
            <a:off x="5129550" y="2649537"/>
            <a:ext cx="3491451" cy="2395915"/>
          </a:xfrm>
          <a:prstGeom prst="rect">
            <a:avLst/>
          </a:prstGeom>
          <a:noFill/>
          <a:ln w="9525" cap="flat" cmpd="sng">
            <a:solidFill>
              <a:srgbClr val="00FF00"/>
            </a:solidFill>
            <a:prstDash val="solid"/>
            <a:round/>
            <a:headEnd type="none" w="sm" len="sm"/>
            <a:tailEnd type="none" w="sm" len="sm"/>
          </a:ln>
        </p:spPr>
      </p:pic>
      <p:sp>
        <p:nvSpPr>
          <p:cNvPr id="230" name="Google Shape;230;p34"/>
          <p:cNvSpPr/>
          <p:nvPr/>
        </p:nvSpPr>
        <p:spPr>
          <a:xfrm>
            <a:off x="3799978" y="2401142"/>
            <a:ext cx="1640400" cy="6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CC4125"/>
                </a:solidFill>
                <a:latin typeface="Calibri"/>
                <a:ea typeface="Calibri"/>
                <a:cs typeface="Calibri"/>
                <a:sym typeface="Calibri"/>
              </a:rPr>
              <a:t>      Policy Improvements</a:t>
            </a:r>
            <a:endParaRPr sz="1800">
              <a:latin typeface="Calibri"/>
              <a:ea typeface="Calibri"/>
              <a:cs typeface="Calibri"/>
              <a:sym typeface="Calibri"/>
            </a:endParaRPr>
          </a:p>
        </p:txBody>
      </p:sp>
    </p:spTree>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700"/>
                                        <p:tgtEl>
                                          <p:spTgt spid="226"/>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227"/>
                                        </p:tgtEl>
                                        <p:attrNameLst>
                                          <p:attrName>style.visibility</p:attrName>
                                        </p:attrNameLst>
                                      </p:cBhvr>
                                      <p:to>
                                        <p:strVal val="visible"/>
                                      </p:to>
                                    </p:set>
                                    <p:animEffect transition="in" filter="fade">
                                      <p:cBhvr>
                                        <p:cTn id="11" dur="700"/>
                                        <p:tgtEl>
                                          <p:spTgt spid="227"/>
                                        </p:tgtEl>
                                      </p:cBhvr>
                                    </p:animEffect>
                                  </p:childTnLst>
                                </p:cTn>
                              </p:par>
                            </p:childTnLst>
                          </p:cTn>
                        </p:par>
                        <p:par>
                          <p:cTn id="12" fill="hold">
                            <p:stCondLst>
                              <p:cond delay="1400"/>
                            </p:stCondLst>
                            <p:childTnLst>
                              <p:par>
                                <p:cTn id="13" presetID="10" presetClass="entr" presetSubtype="0" fill="hold" nodeType="afterEffect">
                                  <p:stCondLst>
                                    <p:cond delay="0"/>
                                  </p:stCondLst>
                                  <p:childTnLst>
                                    <p:set>
                                      <p:cBhvr>
                                        <p:cTn id="14" dur="1" fill="hold">
                                          <p:stCondLst>
                                            <p:cond delay="0"/>
                                          </p:stCondLst>
                                        </p:cTn>
                                        <p:tgtEl>
                                          <p:spTgt spid="228"/>
                                        </p:tgtEl>
                                        <p:attrNameLst>
                                          <p:attrName>style.visibility</p:attrName>
                                        </p:attrNameLst>
                                      </p:cBhvr>
                                      <p:to>
                                        <p:strVal val="visible"/>
                                      </p:to>
                                    </p:set>
                                    <p:animEffect transition="in" filter="fade">
                                      <p:cBhvr>
                                        <p:cTn id="15" dur="700"/>
                                        <p:tgtEl>
                                          <p:spTgt spid="228"/>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229"/>
                                        </p:tgtEl>
                                        <p:attrNameLst>
                                          <p:attrName>style.visibility</p:attrName>
                                        </p:attrNameLst>
                                      </p:cBhvr>
                                      <p:to>
                                        <p:strVal val="visible"/>
                                      </p:to>
                                    </p:set>
                                    <p:animEffect transition="in" filter="fade">
                                      <p:cBhvr>
                                        <p:cTn id="19" dur="7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234"/>
        <p:cNvGrpSpPr/>
        <p:nvPr/>
      </p:nvGrpSpPr>
      <p:grpSpPr>
        <a:xfrm>
          <a:off x="0" y="0"/>
          <a:ext cx="0" cy="0"/>
          <a:chOff x="0" y="0"/>
          <a:chExt cx="0" cy="0"/>
        </a:xfrm>
      </p:grpSpPr>
      <p:sp>
        <p:nvSpPr>
          <p:cNvPr id="235" name="Google Shape;235;p35"/>
          <p:cNvSpPr txBox="1"/>
          <p:nvPr/>
        </p:nvSpPr>
        <p:spPr>
          <a:xfrm>
            <a:off x="647500" y="1453725"/>
            <a:ext cx="7794000" cy="300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44 responses =&gt; small</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Thank you! (lots)</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Feeling of Loss: “scared”, “fucked”, etc.</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Navigating Grants/Unemployment Support</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Feel like all the programs ‘tapped out’</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Lots of denials in unemployment benefits</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Mental Health</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Specifically how to be productive while depressed</a:t>
            </a:r>
            <a:endParaRPr b="1">
              <a:solidFill>
                <a:schemeClr val="dk1"/>
              </a:solidFill>
            </a:endParaRPr>
          </a:p>
          <a:p>
            <a:pPr marL="457200" lvl="0" indent="-317500" algn="l" rtl="0">
              <a:lnSpc>
                <a:spcPct val="115000"/>
              </a:lnSpc>
              <a:spcBef>
                <a:spcPts val="0"/>
              </a:spcBef>
              <a:spcAft>
                <a:spcPts val="0"/>
              </a:spcAft>
              <a:buClr>
                <a:schemeClr val="dk1"/>
              </a:buClr>
              <a:buSzPts val="1400"/>
              <a:buChar char="●"/>
            </a:pPr>
            <a:r>
              <a:rPr lang="en" b="1">
                <a:solidFill>
                  <a:schemeClr val="dk1"/>
                </a:solidFill>
              </a:rPr>
              <a:t>Community</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“Include Photographers!” </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Union</a:t>
            </a:r>
            <a:endParaRPr b="1">
              <a:solidFill>
                <a:schemeClr val="dk1"/>
              </a:solidFill>
            </a:endParaRPr>
          </a:p>
          <a:p>
            <a:pPr marL="914400" lvl="1" indent="-317500" algn="l" rtl="0">
              <a:lnSpc>
                <a:spcPct val="115000"/>
              </a:lnSpc>
              <a:spcBef>
                <a:spcPts val="0"/>
              </a:spcBef>
              <a:spcAft>
                <a:spcPts val="0"/>
              </a:spcAft>
              <a:buClr>
                <a:schemeClr val="dk1"/>
              </a:buClr>
              <a:buSzPts val="1400"/>
              <a:buChar char="○"/>
            </a:pPr>
            <a:r>
              <a:rPr lang="en" b="1">
                <a:solidFill>
                  <a:schemeClr val="dk1"/>
                </a:solidFill>
              </a:rPr>
              <a:t>Learning - ex. Tech, How to get into streaming, etc.</a:t>
            </a:r>
            <a:endParaRPr sz="2000">
              <a:latin typeface="Cambria"/>
              <a:ea typeface="Cambria"/>
              <a:cs typeface="Cambria"/>
              <a:sym typeface="Cambria"/>
            </a:endParaRPr>
          </a:p>
        </p:txBody>
      </p:sp>
      <p:sp>
        <p:nvSpPr>
          <p:cNvPr id="236" name="Google Shape;236;p35"/>
          <p:cNvSpPr txBox="1"/>
          <p:nvPr/>
        </p:nvSpPr>
        <p:spPr>
          <a:xfrm>
            <a:off x="1486650" y="401575"/>
            <a:ext cx="6331200" cy="7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Calibri"/>
                <a:ea typeface="Calibri"/>
                <a:cs typeface="Calibri"/>
                <a:sym typeface="Calibri"/>
              </a:rPr>
              <a:t>Feedback: Common Themes</a:t>
            </a:r>
            <a:endParaRPr sz="3200">
              <a:latin typeface="Calibri"/>
              <a:ea typeface="Calibri"/>
              <a:cs typeface="Calibri"/>
              <a:sym typeface="Calibri"/>
            </a:endParaRPr>
          </a:p>
        </p:txBody>
      </p:sp>
      <p:cxnSp>
        <p:nvCxnSpPr>
          <p:cNvPr id="237" name="Google Shape;237;p35"/>
          <p:cNvCxnSpPr/>
          <p:nvPr/>
        </p:nvCxnSpPr>
        <p:spPr>
          <a:xfrm>
            <a:off x="854400" y="1324325"/>
            <a:ext cx="7433400" cy="342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5">
                                            <p:txEl>
                                              <p:pRg st="0" end="0"/>
                                            </p:txEl>
                                          </p:spTgt>
                                        </p:tgtEl>
                                        <p:attrNameLst>
                                          <p:attrName>style.visibility</p:attrName>
                                        </p:attrNameLst>
                                      </p:cBhvr>
                                      <p:to>
                                        <p:strVal val="visible"/>
                                      </p:to>
                                    </p:set>
                                    <p:animEffect transition="in" filter="fade">
                                      <p:cBhvr>
                                        <p:cTn id="7" dur="200"/>
                                        <p:tgtEl>
                                          <p:spTgt spid="235">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35">
                                            <p:txEl>
                                              <p:pRg st="1" end="1"/>
                                            </p:txEl>
                                          </p:spTgt>
                                        </p:tgtEl>
                                        <p:attrNameLst>
                                          <p:attrName>style.visibility</p:attrName>
                                        </p:attrNameLst>
                                      </p:cBhvr>
                                      <p:to>
                                        <p:strVal val="visible"/>
                                      </p:to>
                                    </p:set>
                                    <p:animEffect transition="in" filter="fade">
                                      <p:cBhvr>
                                        <p:cTn id="11" dur="200"/>
                                        <p:tgtEl>
                                          <p:spTgt spid="235">
                                            <p:txEl>
                                              <p:pRg st="1" end="1"/>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235">
                                            <p:txEl>
                                              <p:pRg st="2" end="2"/>
                                            </p:txEl>
                                          </p:spTgt>
                                        </p:tgtEl>
                                        <p:attrNameLst>
                                          <p:attrName>style.visibility</p:attrName>
                                        </p:attrNameLst>
                                      </p:cBhvr>
                                      <p:to>
                                        <p:strVal val="visible"/>
                                      </p:to>
                                    </p:set>
                                    <p:animEffect transition="in" filter="fade">
                                      <p:cBhvr>
                                        <p:cTn id="15" dur="200"/>
                                        <p:tgtEl>
                                          <p:spTgt spid="235">
                                            <p:txEl>
                                              <p:pRg st="2" end="2"/>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235">
                                            <p:txEl>
                                              <p:pRg st="3" end="3"/>
                                            </p:txEl>
                                          </p:spTgt>
                                        </p:tgtEl>
                                        <p:attrNameLst>
                                          <p:attrName>style.visibility</p:attrName>
                                        </p:attrNameLst>
                                      </p:cBhvr>
                                      <p:to>
                                        <p:strVal val="visible"/>
                                      </p:to>
                                    </p:set>
                                    <p:animEffect transition="in" filter="fade">
                                      <p:cBhvr>
                                        <p:cTn id="19" dur="200"/>
                                        <p:tgtEl>
                                          <p:spTgt spid="235">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235">
                                            <p:txEl>
                                              <p:pRg st="4" end="4"/>
                                            </p:txEl>
                                          </p:spTgt>
                                        </p:tgtEl>
                                        <p:attrNameLst>
                                          <p:attrName>style.visibility</p:attrName>
                                        </p:attrNameLst>
                                      </p:cBhvr>
                                      <p:to>
                                        <p:strVal val="visible"/>
                                      </p:to>
                                    </p:set>
                                    <p:animEffect transition="in" filter="fade">
                                      <p:cBhvr>
                                        <p:cTn id="23" dur="200"/>
                                        <p:tgtEl>
                                          <p:spTgt spid="235">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35">
                                            <p:txEl>
                                              <p:pRg st="5" end="5"/>
                                            </p:txEl>
                                          </p:spTgt>
                                        </p:tgtEl>
                                        <p:attrNameLst>
                                          <p:attrName>style.visibility</p:attrName>
                                        </p:attrNameLst>
                                      </p:cBhvr>
                                      <p:to>
                                        <p:strVal val="visible"/>
                                      </p:to>
                                    </p:set>
                                    <p:animEffect transition="in" filter="fade">
                                      <p:cBhvr>
                                        <p:cTn id="27" dur="200"/>
                                        <p:tgtEl>
                                          <p:spTgt spid="235">
                                            <p:txEl>
                                              <p:pRg st="5" end="5"/>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235">
                                            <p:txEl>
                                              <p:pRg st="6" end="6"/>
                                            </p:txEl>
                                          </p:spTgt>
                                        </p:tgtEl>
                                        <p:attrNameLst>
                                          <p:attrName>style.visibility</p:attrName>
                                        </p:attrNameLst>
                                      </p:cBhvr>
                                      <p:to>
                                        <p:strVal val="visible"/>
                                      </p:to>
                                    </p:set>
                                    <p:animEffect transition="in" filter="fade">
                                      <p:cBhvr>
                                        <p:cTn id="31" dur="200"/>
                                        <p:tgtEl>
                                          <p:spTgt spid="235">
                                            <p:txEl>
                                              <p:pRg st="6" end="6"/>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235">
                                            <p:txEl>
                                              <p:pRg st="7" end="7"/>
                                            </p:txEl>
                                          </p:spTgt>
                                        </p:tgtEl>
                                        <p:attrNameLst>
                                          <p:attrName>style.visibility</p:attrName>
                                        </p:attrNameLst>
                                      </p:cBhvr>
                                      <p:to>
                                        <p:strVal val="visible"/>
                                      </p:to>
                                    </p:set>
                                    <p:animEffect transition="in" filter="fade">
                                      <p:cBhvr>
                                        <p:cTn id="35" dur="200"/>
                                        <p:tgtEl>
                                          <p:spTgt spid="235">
                                            <p:txEl>
                                              <p:pRg st="7" end="7"/>
                                            </p:txEl>
                                          </p:spTgt>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235">
                                            <p:txEl>
                                              <p:pRg st="8" end="8"/>
                                            </p:txEl>
                                          </p:spTgt>
                                        </p:tgtEl>
                                        <p:attrNameLst>
                                          <p:attrName>style.visibility</p:attrName>
                                        </p:attrNameLst>
                                      </p:cBhvr>
                                      <p:to>
                                        <p:strVal val="visible"/>
                                      </p:to>
                                    </p:set>
                                    <p:animEffect transition="in" filter="fade">
                                      <p:cBhvr>
                                        <p:cTn id="39" dur="200"/>
                                        <p:tgtEl>
                                          <p:spTgt spid="235">
                                            <p:txEl>
                                              <p:pRg st="8" end="8"/>
                                            </p:txEl>
                                          </p:spTgt>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235">
                                            <p:txEl>
                                              <p:pRg st="9" end="9"/>
                                            </p:txEl>
                                          </p:spTgt>
                                        </p:tgtEl>
                                        <p:attrNameLst>
                                          <p:attrName>style.visibility</p:attrName>
                                        </p:attrNameLst>
                                      </p:cBhvr>
                                      <p:to>
                                        <p:strVal val="visible"/>
                                      </p:to>
                                    </p:set>
                                    <p:animEffect transition="in" filter="fade">
                                      <p:cBhvr>
                                        <p:cTn id="43" dur="200"/>
                                        <p:tgtEl>
                                          <p:spTgt spid="235">
                                            <p:txEl>
                                              <p:pRg st="9" end="9"/>
                                            </p:txEl>
                                          </p:spTgt>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235">
                                            <p:txEl>
                                              <p:pRg st="10" end="10"/>
                                            </p:txEl>
                                          </p:spTgt>
                                        </p:tgtEl>
                                        <p:attrNameLst>
                                          <p:attrName>style.visibility</p:attrName>
                                        </p:attrNameLst>
                                      </p:cBhvr>
                                      <p:to>
                                        <p:strVal val="visible"/>
                                      </p:to>
                                    </p:set>
                                    <p:animEffect transition="in" filter="fade">
                                      <p:cBhvr>
                                        <p:cTn id="47" dur="200"/>
                                        <p:tgtEl>
                                          <p:spTgt spid="235">
                                            <p:txEl>
                                              <p:pRg st="10" end="10"/>
                                            </p:txEl>
                                          </p:spTgt>
                                        </p:tgtEl>
                                      </p:cBhvr>
                                    </p:animEffect>
                                  </p:childTnLst>
                                </p:cTn>
                              </p:par>
                            </p:childTnLst>
                          </p:cTn>
                        </p:par>
                        <p:par>
                          <p:cTn id="48" fill="hold">
                            <p:stCondLst>
                              <p:cond delay="2200"/>
                            </p:stCondLst>
                            <p:childTnLst>
                              <p:par>
                                <p:cTn id="49" presetID="10" presetClass="entr" presetSubtype="0" fill="hold" nodeType="afterEffect">
                                  <p:stCondLst>
                                    <p:cond delay="0"/>
                                  </p:stCondLst>
                                  <p:childTnLst>
                                    <p:set>
                                      <p:cBhvr>
                                        <p:cTn id="50" dur="1" fill="hold">
                                          <p:stCondLst>
                                            <p:cond delay="0"/>
                                          </p:stCondLst>
                                        </p:cTn>
                                        <p:tgtEl>
                                          <p:spTgt spid="235">
                                            <p:txEl>
                                              <p:pRg st="11" end="11"/>
                                            </p:txEl>
                                          </p:spTgt>
                                        </p:tgtEl>
                                        <p:attrNameLst>
                                          <p:attrName>style.visibility</p:attrName>
                                        </p:attrNameLst>
                                      </p:cBhvr>
                                      <p:to>
                                        <p:strVal val="visible"/>
                                      </p:to>
                                    </p:set>
                                    <p:animEffect transition="in" filter="fade">
                                      <p:cBhvr>
                                        <p:cTn id="51" dur="200"/>
                                        <p:tgtEl>
                                          <p:spTgt spid="23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241"/>
        <p:cNvGrpSpPr/>
        <p:nvPr/>
      </p:nvGrpSpPr>
      <p:grpSpPr>
        <a:xfrm>
          <a:off x="0" y="0"/>
          <a:ext cx="0" cy="0"/>
          <a:chOff x="0" y="0"/>
          <a:chExt cx="0" cy="0"/>
        </a:xfrm>
      </p:grpSpPr>
      <p:sp>
        <p:nvSpPr>
          <p:cNvPr id="242" name="Google Shape;242;p36"/>
          <p:cNvSpPr txBox="1"/>
          <p:nvPr/>
        </p:nvSpPr>
        <p:spPr>
          <a:xfrm>
            <a:off x="647500" y="1453725"/>
            <a:ext cx="7912500" cy="35133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Given more survey respondents and data, would there be identifiable trends among other, less common, occupations in the industry?</a:t>
            </a:r>
            <a:endParaRPr sz="1300">
              <a:solidFill>
                <a:schemeClr val="dk1"/>
              </a:solidFill>
              <a:latin typeface="Cambria"/>
              <a:ea typeface="Cambria"/>
              <a:cs typeface="Cambria"/>
              <a:sym typeface="Cambria"/>
            </a:endParaRPr>
          </a:p>
          <a:p>
            <a:pPr marL="914400" lvl="1"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What about for other regions besides the big ones like Austin and North Carolina?</a:t>
            </a:r>
            <a:endParaRPr sz="1300">
              <a:solidFill>
                <a:schemeClr val="dk1"/>
              </a:solidFill>
              <a:latin typeface="Cambria"/>
              <a:ea typeface="Cambria"/>
              <a:cs typeface="Cambria"/>
              <a:sym typeface="Cambria"/>
            </a:endParaRPr>
          </a:p>
          <a:p>
            <a:pPr marL="457200" lvl="0"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Would there be a significant difference in responses from those with health insurance vs those without?</a:t>
            </a:r>
            <a:endParaRPr sz="1300">
              <a:solidFill>
                <a:schemeClr val="dk1"/>
              </a:solidFill>
              <a:latin typeface="Cambria"/>
              <a:ea typeface="Cambria"/>
              <a:cs typeface="Cambria"/>
              <a:sym typeface="Cambria"/>
            </a:endParaRPr>
          </a:p>
          <a:p>
            <a:pPr marL="457200" lvl="0"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With 1 - 5 being re-labeled as “Not helpful” to “Most critical,” would we see a change in respondents’ thoughts about the helpfulness of certain resources and policies?</a:t>
            </a:r>
            <a:endParaRPr sz="1300">
              <a:solidFill>
                <a:schemeClr val="dk1"/>
              </a:solidFill>
              <a:latin typeface="Cambria"/>
              <a:ea typeface="Cambria"/>
              <a:cs typeface="Cambria"/>
              <a:sym typeface="Cambria"/>
            </a:endParaRPr>
          </a:p>
          <a:p>
            <a:pPr marL="457200" lvl="0"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Change the “City” selection to be a drop-down menu (with “Other” as an option), because apparently there are a million ways to spell every city.</a:t>
            </a:r>
            <a:endParaRPr sz="1300">
              <a:solidFill>
                <a:schemeClr val="dk1"/>
              </a:solidFill>
              <a:latin typeface="Cambria"/>
              <a:ea typeface="Cambria"/>
              <a:cs typeface="Cambria"/>
              <a:sym typeface="Cambria"/>
            </a:endParaRPr>
          </a:p>
          <a:p>
            <a:pPr marL="457200" lvl="0"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For secondary income, make a drop-down option for, “I have a second job in a different industry.”</a:t>
            </a:r>
            <a:endParaRPr sz="1300">
              <a:solidFill>
                <a:schemeClr val="dk1"/>
              </a:solidFill>
              <a:latin typeface="Cambria"/>
              <a:ea typeface="Cambria"/>
              <a:cs typeface="Cambria"/>
              <a:sym typeface="Cambria"/>
            </a:endParaRPr>
          </a:p>
          <a:p>
            <a:pPr marL="457200" lvl="0"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For respondents who took the survey more recently and said they are working full-time - have they been working full-time all year long, or were they let go and then re-hired?</a:t>
            </a:r>
            <a:endParaRPr sz="1300">
              <a:solidFill>
                <a:schemeClr val="dk1"/>
              </a:solidFill>
              <a:latin typeface="Cambria"/>
              <a:ea typeface="Cambria"/>
              <a:cs typeface="Cambria"/>
              <a:sym typeface="Cambria"/>
            </a:endParaRPr>
          </a:p>
          <a:p>
            <a:pPr marL="914400" lvl="1" indent="-311150" algn="l" rtl="0">
              <a:spcBef>
                <a:spcPts val="0"/>
              </a:spcBef>
              <a:spcAft>
                <a:spcPts val="0"/>
              </a:spcAft>
              <a:buClr>
                <a:schemeClr val="dk1"/>
              </a:buClr>
              <a:buSzPts val="1300"/>
              <a:buFont typeface="Cambria"/>
              <a:buChar char="○"/>
            </a:pPr>
            <a:r>
              <a:rPr lang="en" sz="1300">
                <a:solidFill>
                  <a:schemeClr val="dk1"/>
                </a:solidFill>
                <a:latin typeface="Cambria"/>
                <a:ea typeface="Cambria"/>
                <a:cs typeface="Cambria"/>
                <a:sym typeface="Cambria"/>
              </a:rPr>
              <a:t>If a survey like this were to be sent out later this year, many questions like this one would need to be modified to inquire about changes that have occured over time.</a:t>
            </a:r>
            <a:endParaRPr sz="1300">
              <a:latin typeface="Cambria"/>
              <a:ea typeface="Cambria"/>
              <a:cs typeface="Cambria"/>
              <a:sym typeface="Cambria"/>
            </a:endParaRPr>
          </a:p>
        </p:txBody>
      </p:sp>
      <p:sp>
        <p:nvSpPr>
          <p:cNvPr id="243" name="Google Shape;243;p36"/>
          <p:cNvSpPr txBox="1"/>
          <p:nvPr/>
        </p:nvSpPr>
        <p:spPr>
          <a:xfrm>
            <a:off x="1486650" y="401575"/>
            <a:ext cx="6331200" cy="70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Calibri"/>
                <a:ea typeface="Calibri"/>
                <a:cs typeface="Calibri"/>
                <a:sym typeface="Calibri"/>
              </a:rPr>
              <a:t>Thoughts for Future Survey</a:t>
            </a:r>
            <a:endParaRPr sz="3200">
              <a:latin typeface="Calibri"/>
              <a:ea typeface="Calibri"/>
              <a:cs typeface="Calibri"/>
              <a:sym typeface="Calibri"/>
            </a:endParaRPr>
          </a:p>
        </p:txBody>
      </p:sp>
      <p:cxnSp>
        <p:nvCxnSpPr>
          <p:cNvPr id="244" name="Google Shape;244;p36"/>
          <p:cNvCxnSpPr/>
          <p:nvPr/>
        </p:nvCxnSpPr>
        <p:spPr>
          <a:xfrm>
            <a:off x="854400" y="1324325"/>
            <a:ext cx="7433400" cy="342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200"/>
                                        <p:tgtEl>
                                          <p:spTgt spid="242">
                                            <p:txEl>
                                              <p:pRg st="0" end="0"/>
                                            </p:txEl>
                                          </p:spTgt>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42">
                                            <p:txEl>
                                              <p:pRg st="1" end="1"/>
                                            </p:txEl>
                                          </p:spTgt>
                                        </p:tgtEl>
                                        <p:attrNameLst>
                                          <p:attrName>style.visibility</p:attrName>
                                        </p:attrNameLst>
                                      </p:cBhvr>
                                      <p:to>
                                        <p:strVal val="visible"/>
                                      </p:to>
                                    </p:set>
                                    <p:animEffect transition="in" filter="fade">
                                      <p:cBhvr>
                                        <p:cTn id="11" dur="200"/>
                                        <p:tgtEl>
                                          <p:spTgt spid="242">
                                            <p:txEl>
                                              <p:pRg st="1" end="1"/>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242">
                                            <p:txEl>
                                              <p:pRg st="2" end="2"/>
                                            </p:txEl>
                                          </p:spTgt>
                                        </p:tgtEl>
                                        <p:attrNameLst>
                                          <p:attrName>style.visibility</p:attrName>
                                        </p:attrNameLst>
                                      </p:cBhvr>
                                      <p:to>
                                        <p:strVal val="visible"/>
                                      </p:to>
                                    </p:set>
                                    <p:animEffect transition="in" filter="fade">
                                      <p:cBhvr>
                                        <p:cTn id="15" dur="200"/>
                                        <p:tgtEl>
                                          <p:spTgt spid="242">
                                            <p:txEl>
                                              <p:pRg st="2" end="2"/>
                                            </p:txEl>
                                          </p:spTgt>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242">
                                            <p:txEl>
                                              <p:pRg st="3" end="3"/>
                                            </p:txEl>
                                          </p:spTgt>
                                        </p:tgtEl>
                                        <p:attrNameLst>
                                          <p:attrName>style.visibility</p:attrName>
                                        </p:attrNameLst>
                                      </p:cBhvr>
                                      <p:to>
                                        <p:strVal val="visible"/>
                                      </p:to>
                                    </p:set>
                                    <p:animEffect transition="in" filter="fade">
                                      <p:cBhvr>
                                        <p:cTn id="19" dur="200"/>
                                        <p:tgtEl>
                                          <p:spTgt spid="242">
                                            <p:txEl>
                                              <p:pRg st="3" end="3"/>
                                            </p:txEl>
                                          </p:spTgt>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242">
                                            <p:txEl>
                                              <p:pRg st="4" end="4"/>
                                            </p:txEl>
                                          </p:spTgt>
                                        </p:tgtEl>
                                        <p:attrNameLst>
                                          <p:attrName>style.visibility</p:attrName>
                                        </p:attrNameLst>
                                      </p:cBhvr>
                                      <p:to>
                                        <p:strVal val="visible"/>
                                      </p:to>
                                    </p:set>
                                    <p:animEffect transition="in" filter="fade">
                                      <p:cBhvr>
                                        <p:cTn id="23" dur="200"/>
                                        <p:tgtEl>
                                          <p:spTgt spid="242">
                                            <p:txEl>
                                              <p:pRg st="4" end="4"/>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42">
                                            <p:txEl>
                                              <p:pRg st="5" end="5"/>
                                            </p:txEl>
                                          </p:spTgt>
                                        </p:tgtEl>
                                        <p:attrNameLst>
                                          <p:attrName>style.visibility</p:attrName>
                                        </p:attrNameLst>
                                      </p:cBhvr>
                                      <p:to>
                                        <p:strVal val="visible"/>
                                      </p:to>
                                    </p:set>
                                    <p:animEffect transition="in" filter="fade">
                                      <p:cBhvr>
                                        <p:cTn id="27" dur="200"/>
                                        <p:tgtEl>
                                          <p:spTgt spid="242">
                                            <p:txEl>
                                              <p:pRg st="5" end="5"/>
                                            </p:txEl>
                                          </p:spTgt>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242">
                                            <p:txEl>
                                              <p:pRg st="6" end="6"/>
                                            </p:txEl>
                                          </p:spTgt>
                                        </p:tgtEl>
                                        <p:attrNameLst>
                                          <p:attrName>style.visibility</p:attrName>
                                        </p:attrNameLst>
                                      </p:cBhvr>
                                      <p:to>
                                        <p:strVal val="visible"/>
                                      </p:to>
                                    </p:set>
                                    <p:animEffect transition="in" filter="fade">
                                      <p:cBhvr>
                                        <p:cTn id="31" dur="200"/>
                                        <p:tgtEl>
                                          <p:spTgt spid="242">
                                            <p:txEl>
                                              <p:pRg st="6" end="6"/>
                                            </p:txEl>
                                          </p:spTgt>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242">
                                            <p:txEl>
                                              <p:pRg st="7" end="7"/>
                                            </p:txEl>
                                          </p:spTgt>
                                        </p:tgtEl>
                                        <p:attrNameLst>
                                          <p:attrName>style.visibility</p:attrName>
                                        </p:attrNameLst>
                                      </p:cBhvr>
                                      <p:to>
                                        <p:strVal val="visible"/>
                                      </p:to>
                                    </p:set>
                                    <p:animEffect transition="in" filter="fade">
                                      <p:cBhvr>
                                        <p:cTn id="35" dur="200"/>
                                        <p:tgtEl>
                                          <p:spTgt spid="2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911739" y="0"/>
            <a:ext cx="5320524" cy="5143501"/>
          </a:xfrm>
          <a:prstGeom prst="rect">
            <a:avLst/>
          </a:prstGeom>
          <a:noFill/>
          <a:ln>
            <a:noFill/>
          </a:ln>
        </p:spPr>
      </p:pic>
      <p:pic>
        <p:nvPicPr>
          <p:cNvPr id="71" name="Google Shape;71;p15"/>
          <p:cNvPicPr preferRelativeResize="0"/>
          <p:nvPr/>
        </p:nvPicPr>
        <p:blipFill>
          <a:blip r:embed="rId4">
            <a:alphaModFix/>
          </a:blip>
          <a:stretch>
            <a:fillRect/>
          </a:stretch>
        </p:blipFill>
        <p:spPr>
          <a:xfrm>
            <a:off x="1914115" y="0"/>
            <a:ext cx="5315771" cy="5143500"/>
          </a:xfrm>
          <a:prstGeom prst="rect">
            <a:avLst/>
          </a:prstGeom>
          <a:noFill/>
          <a:ln w="9525" cap="flat" cmpd="sng">
            <a:solidFill>
              <a:srgbClr val="00FF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t="980" b="990"/>
          <a:stretch/>
        </p:blipFill>
        <p:spPr>
          <a:xfrm>
            <a:off x="391828" y="508675"/>
            <a:ext cx="8379295" cy="4107175"/>
          </a:xfrm>
          <a:prstGeom prst="rect">
            <a:avLst/>
          </a:prstGeom>
          <a:noFill/>
          <a:ln w="9525" cap="flat" cmpd="sng">
            <a:solidFill>
              <a:srgbClr val="00FF00"/>
            </a:solidFill>
            <a:prstDash val="solid"/>
            <a:round/>
            <a:headEnd type="none" w="sm" len="sm"/>
            <a:tailEnd type="none" w="sm" len="sm"/>
          </a:ln>
        </p:spPr>
      </p:pic>
      <p:sp>
        <p:nvSpPr>
          <p:cNvPr id="77" name="Google Shape;77;p16"/>
          <p:cNvSpPr txBox="1"/>
          <p:nvPr/>
        </p:nvSpPr>
        <p:spPr>
          <a:xfrm>
            <a:off x="4706150" y="1608750"/>
            <a:ext cx="3192300" cy="434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1155CC"/>
              </a:buClr>
              <a:buSzPts val="1400"/>
              <a:buFont typeface="Calibri"/>
              <a:buChar char="●"/>
            </a:pPr>
            <a:r>
              <a:rPr lang="en" b="1">
                <a:solidFill>
                  <a:srgbClr val="1155CC"/>
                </a:solidFill>
                <a:latin typeface="Calibri"/>
                <a:ea typeface="Calibri"/>
                <a:cs typeface="Calibri"/>
                <a:sym typeface="Calibri"/>
              </a:rPr>
              <a:t>150 respondents in North Carolina</a:t>
            </a:r>
            <a:endParaRPr b="1">
              <a:solidFill>
                <a:srgbClr val="1155CC"/>
              </a:solidFill>
              <a:latin typeface="Calibri"/>
              <a:ea typeface="Calibri"/>
              <a:cs typeface="Calibri"/>
              <a:sym typeface="Calibri"/>
            </a:endParaRPr>
          </a:p>
        </p:txBody>
      </p:sp>
      <p:sp>
        <p:nvSpPr>
          <p:cNvPr id="78" name="Google Shape;78;p16"/>
          <p:cNvSpPr txBox="1"/>
          <p:nvPr/>
        </p:nvSpPr>
        <p:spPr>
          <a:xfrm>
            <a:off x="7548675" y="376382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116</a:t>
            </a:r>
            <a:endParaRPr sz="1000" b="1">
              <a:solidFill>
                <a:srgbClr val="1155CC"/>
              </a:solidFill>
            </a:endParaRPr>
          </a:p>
        </p:txBody>
      </p:sp>
      <p:sp>
        <p:nvSpPr>
          <p:cNvPr id="79" name="Google Shape;79;p16"/>
          <p:cNvSpPr txBox="1"/>
          <p:nvPr/>
        </p:nvSpPr>
        <p:spPr>
          <a:xfrm>
            <a:off x="1662750" y="359240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6</a:t>
            </a:r>
            <a:endParaRPr sz="1000" b="1">
              <a:solidFill>
                <a:srgbClr val="1155CC"/>
              </a:solidFill>
            </a:endParaRPr>
          </a:p>
        </p:txBody>
      </p:sp>
      <p:sp>
        <p:nvSpPr>
          <p:cNvPr id="80" name="Google Shape;80;p16"/>
          <p:cNvSpPr txBox="1"/>
          <p:nvPr/>
        </p:nvSpPr>
        <p:spPr>
          <a:xfrm>
            <a:off x="1602700" y="34382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5</a:t>
            </a:r>
            <a:endParaRPr sz="1000" b="1">
              <a:solidFill>
                <a:srgbClr val="1155CC"/>
              </a:solidFill>
            </a:endParaRPr>
          </a:p>
        </p:txBody>
      </p:sp>
      <p:sp>
        <p:nvSpPr>
          <p:cNvPr id="81" name="Google Shape;81;p16"/>
          <p:cNvSpPr txBox="1"/>
          <p:nvPr/>
        </p:nvSpPr>
        <p:spPr>
          <a:xfrm>
            <a:off x="1498625" y="326727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3</a:t>
            </a:r>
            <a:endParaRPr sz="1000" b="1">
              <a:solidFill>
                <a:srgbClr val="1155CC"/>
              </a:solidFill>
            </a:endParaRPr>
          </a:p>
        </p:txBody>
      </p:sp>
      <p:sp>
        <p:nvSpPr>
          <p:cNvPr id="82" name="Google Shape;82;p16"/>
          <p:cNvSpPr txBox="1"/>
          <p:nvPr/>
        </p:nvSpPr>
        <p:spPr>
          <a:xfrm>
            <a:off x="1450300" y="229262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2</a:t>
            </a:r>
            <a:endParaRPr sz="1000" b="1">
              <a:solidFill>
                <a:srgbClr val="1155CC"/>
              </a:solidFill>
            </a:endParaRPr>
          </a:p>
        </p:txBody>
      </p:sp>
      <p:sp>
        <p:nvSpPr>
          <p:cNvPr id="83" name="Google Shape;83;p16"/>
          <p:cNvSpPr txBox="1"/>
          <p:nvPr/>
        </p:nvSpPr>
        <p:spPr>
          <a:xfrm>
            <a:off x="1374100" y="99722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1</a:t>
            </a:r>
            <a:endParaRPr sz="1000" b="1">
              <a:solidFill>
                <a:srgbClr val="1155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700"/>
                                        <p:tgtEl>
                                          <p:spTgt spid="7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700"/>
                                        <p:tgtEl>
                                          <p:spTgt spid="78"/>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gtEl>
                                        <p:attrNameLst>
                                          <p:attrName>style.visibility</p:attrName>
                                        </p:attrNameLst>
                                      </p:cBhvr>
                                      <p:to>
                                        <p:strVal val="visible"/>
                                      </p:to>
                                    </p:set>
                                    <p:animEffect transition="in" filter="fade">
                                      <p:cBhvr>
                                        <p:cTn id="14" dur="700"/>
                                        <p:tgtEl>
                                          <p:spTgt spid="79"/>
                                        </p:tgtEl>
                                      </p:cBhvr>
                                    </p:animEffect>
                                  </p:childTnLst>
                                </p:cTn>
                              </p:par>
                              <p:par>
                                <p:cTn id="15" presetID="10"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fade">
                                      <p:cBhvr>
                                        <p:cTn id="17" dur="7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87"/>
        <p:cNvGrpSpPr/>
        <p:nvPr/>
      </p:nvGrpSpPr>
      <p:grpSpPr>
        <a:xfrm>
          <a:off x="0" y="0"/>
          <a:ext cx="0" cy="0"/>
          <a:chOff x="0" y="0"/>
          <a:chExt cx="0" cy="0"/>
        </a:xfrm>
      </p:grpSpPr>
      <p:pic>
        <p:nvPicPr>
          <p:cNvPr id="88" name="Google Shape;88;p17"/>
          <p:cNvPicPr preferRelativeResize="0"/>
          <p:nvPr/>
        </p:nvPicPr>
        <p:blipFill rotWithShape="1">
          <a:blip r:embed="rId3">
            <a:alphaModFix/>
          </a:blip>
          <a:srcRect l="7497" r="7497"/>
          <a:stretch/>
        </p:blipFill>
        <p:spPr>
          <a:xfrm>
            <a:off x="391828" y="508675"/>
            <a:ext cx="8379297" cy="4107175"/>
          </a:xfrm>
          <a:prstGeom prst="rect">
            <a:avLst/>
          </a:prstGeom>
          <a:noFill/>
          <a:ln w="9525" cap="flat" cmpd="sng">
            <a:solidFill>
              <a:srgbClr val="00FF00"/>
            </a:solidFill>
            <a:prstDash val="solid"/>
            <a:round/>
            <a:headEnd type="none" w="sm" len="sm"/>
            <a:tailEnd type="none" w="sm" len="sm"/>
          </a:ln>
        </p:spPr>
      </p:pic>
      <p:sp>
        <p:nvSpPr>
          <p:cNvPr id="89" name="Google Shape;89;p17"/>
          <p:cNvSpPr txBox="1"/>
          <p:nvPr/>
        </p:nvSpPr>
        <p:spPr>
          <a:xfrm>
            <a:off x="5696750" y="1425275"/>
            <a:ext cx="2839500" cy="434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1155CC"/>
              </a:buClr>
              <a:buSzPts val="1400"/>
              <a:buFont typeface="Calibri"/>
              <a:buChar char="●"/>
            </a:pPr>
            <a:r>
              <a:rPr lang="en" b="1">
                <a:solidFill>
                  <a:srgbClr val="1155CC"/>
                </a:solidFill>
                <a:latin typeface="Calibri"/>
                <a:ea typeface="Calibri"/>
                <a:cs typeface="Calibri"/>
                <a:sym typeface="Calibri"/>
              </a:rPr>
              <a:t>150 survey respondents in North Carolina</a:t>
            </a:r>
            <a:endParaRPr b="1">
              <a:solidFill>
                <a:srgbClr val="1155CC"/>
              </a:solidFill>
              <a:latin typeface="Calibri"/>
              <a:ea typeface="Calibri"/>
              <a:cs typeface="Calibri"/>
              <a:sym typeface="Calibri"/>
            </a:endParaRPr>
          </a:p>
        </p:txBody>
      </p:sp>
      <p:sp>
        <p:nvSpPr>
          <p:cNvPr id="90" name="Google Shape;90;p17"/>
          <p:cNvSpPr txBox="1"/>
          <p:nvPr/>
        </p:nvSpPr>
        <p:spPr>
          <a:xfrm>
            <a:off x="2283050" y="36273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9</a:t>
            </a:r>
            <a:endParaRPr sz="1000" b="1">
              <a:solidFill>
                <a:srgbClr val="1155CC"/>
              </a:solidFill>
            </a:endParaRPr>
          </a:p>
        </p:txBody>
      </p:sp>
      <p:sp>
        <p:nvSpPr>
          <p:cNvPr id="91" name="Google Shape;91;p17"/>
          <p:cNvSpPr txBox="1"/>
          <p:nvPr/>
        </p:nvSpPr>
        <p:spPr>
          <a:xfrm>
            <a:off x="2891238" y="36273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9</a:t>
            </a:r>
            <a:endParaRPr sz="1000" b="1">
              <a:solidFill>
                <a:srgbClr val="1155CC"/>
              </a:solidFill>
            </a:endParaRPr>
          </a:p>
        </p:txBody>
      </p:sp>
      <p:sp>
        <p:nvSpPr>
          <p:cNvPr id="92" name="Google Shape;92;p17"/>
          <p:cNvSpPr txBox="1"/>
          <p:nvPr/>
        </p:nvSpPr>
        <p:spPr>
          <a:xfrm>
            <a:off x="3485063" y="372557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5</a:t>
            </a:r>
            <a:endParaRPr sz="1000" b="1">
              <a:solidFill>
                <a:srgbClr val="1155CC"/>
              </a:solidFill>
            </a:endParaRPr>
          </a:p>
        </p:txBody>
      </p:sp>
      <p:sp>
        <p:nvSpPr>
          <p:cNvPr id="93" name="Google Shape;93;p17"/>
          <p:cNvSpPr txBox="1"/>
          <p:nvPr/>
        </p:nvSpPr>
        <p:spPr>
          <a:xfrm>
            <a:off x="4078900" y="377812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3</a:t>
            </a:r>
            <a:endParaRPr sz="1000" b="1">
              <a:solidFill>
                <a:srgbClr val="1155CC"/>
              </a:solidFill>
            </a:endParaRPr>
          </a:p>
        </p:txBody>
      </p:sp>
      <p:sp>
        <p:nvSpPr>
          <p:cNvPr id="94" name="Google Shape;94;p17"/>
          <p:cNvSpPr txBox="1"/>
          <p:nvPr/>
        </p:nvSpPr>
        <p:spPr>
          <a:xfrm>
            <a:off x="4682288" y="382867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1</a:t>
            </a:r>
            <a:endParaRPr sz="1000" b="1">
              <a:solidFill>
                <a:srgbClr val="1155CC"/>
              </a:solidFill>
            </a:endParaRPr>
          </a:p>
        </p:txBody>
      </p:sp>
      <p:sp>
        <p:nvSpPr>
          <p:cNvPr id="95" name="Google Shape;95;p17"/>
          <p:cNvSpPr txBox="1"/>
          <p:nvPr/>
        </p:nvSpPr>
        <p:spPr>
          <a:xfrm>
            <a:off x="1069625" y="90577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111</a:t>
            </a:r>
            <a:endParaRPr sz="1000" b="1">
              <a:solidFill>
                <a:srgbClr val="1155CC"/>
              </a:solidFill>
            </a:endParaRPr>
          </a:p>
        </p:txBody>
      </p:sp>
      <p:sp>
        <p:nvSpPr>
          <p:cNvPr id="96" name="Google Shape;96;p17"/>
          <p:cNvSpPr txBox="1"/>
          <p:nvPr/>
        </p:nvSpPr>
        <p:spPr>
          <a:xfrm>
            <a:off x="1674850" y="35335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12</a:t>
            </a:r>
            <a:endParaRPr sz="1000" b="1">
              <a:solidFill>
                <a:srgbClr val="1155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7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7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700"/>
                                        <p:tgtEl>
                                          <p:spTgt spid="91"/>
                                        </p:tgtEl>
                                      </p:cBhvr>
                                    </p:animEffect>
                                  </p:childTnLst>
                                </p:cTn>
                              </p:par>
                              <p:par>
                                <p:cTn id="14" presetID="10" presetClass="entr" presetSubtype="0" fill="hold"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700"/>
                                        <p:tgtEl>
                                          <p:spTgt spid="92"/>
                                        </p:tgtEl>
                                      </p:cBhvr>
                                    </p:animEffect>
                                  </p:childTnLst>
                                </p:cTn>
                              </p:par>
                              <p:par>
                                <p:cTn id="17" presetID="10"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fade">
                                      <p:cBhvr>
                                        <p:cTn id="19" dur="700"/>
                                        <p:tgtEl>
                                          <p:spTgt spid="93"/>
                                        </p:tgtEl>
                                      </p:cBhvr>
                                    </p:animEffect>
                                  </p:childTnLst>
                                </p:cTn>
                              </p:par>
                              <p:par>
                                <p:cTn id="20" presetID="10" presetClass="entr" presetSubtype="0" fill="hold"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7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00"/>
        <p:cNvGrpSpPr/>
        <p:nvPr/>
      </p:nvGrpSpPr>
      <p:grpSpPr>
        <a:xfrm>
          <a:off x="0" y="0"/>
          <a:ext cx="0" cy="0"/>
          <a:chOff x="0" y="0"/>
          <a:chExt cx="0" cy="0"/>
        </a:xfrm>
      </p:grpSpPr>
      <p:pic>
        <p:nvPicPr>
          <p:cNvPr id="101" name="Google Shape;101;p18"/>
          <p:cNvPicPr preferRelativeResize="0"/>
          <p:nvPr/>
        </p:nvPicPr>
        <p:blipFill rotWithShape="1">
          <a:blip r:embed="rId3">
            <a:alphaModFix/>
          </a:blip>
          <a:srcRect l="3453" r="3453"/>
          <a:stretch/>
        </p:blipFill>
        <p:spPr>
          <a:xfrm>
            <a:off x="154625" y="556975"/>
            <a:ext cx="8810726" cy="3943600"/>
          </a:xfrm>
          <a:prstGeom prst="rect">
            <a:avLst/>
          </a:prstGeom>
          <a:noFill/>
          <a:ln w="9525" cap="flat" cmpd="sng">
            <a:solidFill>
              <a:srgbClr val="00FF00"/>
            </a:solidFill>
            <a:prstDash val="solid"/>
            <a:round/>
            <a:headEnd type="none" w="sm" len="sm"/>
            <a:tailEnd type="none" w="sm" len="sm"/>
          </a:ln>
        </p:spPr>
      </p:pic>
      <p:sp>
        <p:nvSpPr>
          <p:cNvPr id="102" name="Google Shape;102;p18"/>
          <p:cNvSpPr txBox="1"/>
          <p:nvPr/>
        </p:nvSpPr>
        <p:spPr>
          <a:xfrm>
            <a:off x="1556725" y="9346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93</a:t>
            </a:r>
            <a:endParaRPr sz="1000" b="1">
              <a:solidFill>
                <a:srgbClr val="1155CC"/>
              </a:solidFill>
            </a:endParaRPr>
          </a:p>
        </p:txBody>
      </p:sp>
      <p:sp>
        <p:nvSpPr>
          <p:cNvPr id="103" name="Google Shape;103;p18"/>
          <p:cNvSpPr txBox="1"/>
          <p:nvPr/>
        </p:nvSpPr>
        <p:spPr>
          <a:xfrm>
            <a:off x="2712000" y="265687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36</a:t>
            </a:r>
            <a:endParaRPr sz="1000" b="1">
              <a:solidFill>
                <a:srgbClr val="1155CC"/>
              </a:solidFill>
            </a:endParaRPr>
          </a:p>
        </p:txBody>
      </p:sp>
      <p:sp>
        <p:nvSpPr>
          <p:cNvPr id="104" name="Google Shape;104;p18"/>
          <p:cNvSpPr txBox="1"/>
          <p:nvPr/>
        </p:nvSpPr>
        <p:spPr>
          <a:xfrm>
            <a:off x="3854775" y="347930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9</a:t>
            </a:r>
            <a:endParaRPr sz="1000" b="1">
              <a:solidFill>
                <a:srgbClr val="1155CC"/>
              </a:solidFill>
            </a:endParaRPr>
          </a:p>
        </p:txBody>
      </p:sp>
      <p:sp>
        <p:nvSpPr>
          <p:cNvPr id="105" name="Google Shape;105;p18"/>
          <p:cNvSpPr txBox="1"/>
          <p:nvPr/>
        </p:nvSpPr>
        <p:spPr>
          <a:xfrm>
            <a:off x="5008975" y="3582725"/>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6</a:t>
            </a:r>
            <a:endParaRPr sz="1000" b="1">
              <a:solidFill>
                <a:srgbClr val="1155CC"/>
              </a:solidFill>
            </a:endParaRPr>
          </a:p>
        </p:txBody>
      </p:sp>
      <p:sp>
        <p:nvSpPr>
          <p:cNvPr id="106" name="Google Shape;106;p18"/>
          <p:cNvSpPr txBox="1"/>
          <p:nvPr/>
        </p:nvSpPr>
        <p:spPr>
          <a:xfrm>
            <a:off x="6163175" y="36555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3</a:t>
            </a:r>
            <a:endParaRPr sz="1000" b="1">
              <a:solidFill>
                <a:srgbClr val="1155CC"/>
              </a:solidFill>
            </a:endParaRPr>
          </a:p>
        </p:txBody>
      </p:sp>
      <p:sp>
        <p:nvSpPr>
          <p:cNvPr id="107" name="Google Shape;107;p18"/>
          <p:cNvSpPr txBox="1"/>
          <p:nvPr/>
        </p:nvSpPr>
        <p:spPr>
          <a:xfrm>
            <a:off x="7317375" y="3655550"/>
            <a:ext cx="487500" cy="25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1155CC"/>
                </a:solidFill>
              </a:rPr>
              <a:t>3</a:t>
            </a:r>
            <a:endParaRPr sz="1000" b="1">
              <a:solidFill>
                <a:srgbClr val="1155CC"/>
              </a:solidFill>
            </a:endParaRPr>
          </a:p>
        </p:txBody>
      </p:sp>
      <p:sp>
        <p:nvSpPr>
          <p:cNvPr id="108" name="Google Shape;108;p18"/>
          <p:cNvSpPr txBox="1"/>
          <p:nvPr/>
        </p:nvSpPr>
        <p:spPr>
          <a:xfrm>
            <a:off x="5555425" y="1608750"/>
            <a:ext cx="2932800" cy="434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1155CC"/>
              </a:buClr>
              <a:buSzPts val="1400"/>
              <a:buFont typeface="Calibri"/>
              <a:buChar char="●"/>
            </a:pPr>
            <a:r>
              <a:rPr lang="en" b="1">
                <a:solidFill>
                  <a:srgbClr val="1155CC"/>
                </a:solidFill>
                <a:latin typeface="Calibri"/>
                <a:ea typeface="Calibri"/>
                <a:cs typeface="Calibri"/>
                <a:sym typeface="Calibri"/>
              </a:rPr>
              <a:t>150 survey respondents in North Carolina</a:t>
            </a:r>
            <a:endParaRPr b="1">
              <a:solidFill>
                <a:srgbClr val="1155CC"/>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700"/>
                                        <p:tgtEl>
                                          <p:spTgt spid="101"/>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700"/>
                                        <p:tgtEl>
                                          <p:spTgt spid="108"/>
                                        </p:tgtEl>
                                      </p:cBhvr>
                                    </p:animEffect>
                                  </p:childTnLst>
                                </p:cTn>
                              </p:par>
                            </p:childTnLst>
                          </p:cTn>
                        </p:par>
                        <p:par>
                          <p:cTn id="12" fill="hold">
                            <p:stCondLst>
                              <p:cond delay="1400"/>
                            </p:stCondLst>
                            <p:childTnLst>
                              <p:par>
                                <p:cTn id="13" presetID="10" presetClass="entr" presetSubtype="0" fill="hold" nodeType="after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1000"/>
                                        <p:tgtEl>
                                          <p:spTgt spid="103"/>
                                        </p:tgtEl>
                                      </p:cBhvr>
                                    </p:animEffect>
                                  </p:childTnLst>
                                </p:cTn>
                              </p:par>
                              <p:par>
                                <p:cTn id="16" presetID="10" presetClass="entr" presetSubtype="0" fill="hold"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1000"/>
                                        <p:tgtEl>
                                          <p:spTgt spid="104"/>
                                        </p:tgtEl>
                                      </p:cBhvr>
                                    </p:animEffect>
                                  </p:childTnLst>
                                </p:cTn>
                              </p:par>
                              <p:par>
                                <p:cTn id="19" presetID="10"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1000"/>
                                        <p:tgtEl>
                                          <p:spTgt spid="105"/>
                                        </p:tgtEl>
                                      </p:cBhvr>
                                    </p:animEffect>
                                  </p:childTnLst>
                                </p:cTn>
                              </p:par>
                              <p:par>
                                <p:cTn id="22" presetID="10" presetClass="entr" presetSubtype="0" fill="hold" nodeType="with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fade">
                                      <p:cBhvr>
                                        <p:cTn id="24" dur="1000"/>
                                        <p:tgtEl>
                                          <p:spTgt spid="106"/>
                                        </p:tgtEl>
                                      </p:cBhvr>
                                    </p:animEffect>
                                  </p:childTnLst>
                                </p:cTn>
                              </p:par>
                              <p:par>
                                <p:cTn id="25" presetID="10"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1000"/>
                                        <p:tgtEl>
                                          <p:spTgt spid="107"/>
                                        </p:tgtEl>
                                      </p:cBhvr>
                                    </p:animEffect>
                                  </p:childTnLst>
                                </p:cTn>
                              </p:par>
                              <p:par>
                                <p:cTn id="28" presetID="10" presetClass="entr" presetSubtype="0" fill="hold" nodeType="with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fade">
                                      <p:cBhvr>
                                        <p:cTn id="3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12"/>
        <p:cNvGrpSpPr/>
        <p:nvPr/>
      </p:nvGrpSpPr>
      <p:grpSpPr>
        <a:xfrm>
          <a:off x="0" y="0"/>
          <a:ext cx="0" cy="0"/>
          <a:chOff x="0" y="0"/>
          <a:chExt cx="0" cy="0"/>
        </a:xfrm>
      </p:grpSpPr>
      <p:pic>
        <p:nvPicPr>
          <p:cNvPr id="113" name="Google Shape;113;p19"/>
          <p:cNvPicPr preferRelativeResize="0"/>
          <p:nvPr/>
        </p:nvPicPr>
        <p:blipFill rotWithShape="1">
          <a:blip r:embed="rId3">
            <a:alphaModFix/>
          </a:blip>
          <a:srcRect/>
          <a:stretch/>
        </p:blipFill>
        <p:spPr>
          <a:xfrm>
            <a:off x="3265025" y="67300"/>
            <a:ext cx="5832648" cy="2430275"/>
          </a:xfrm>
          <a:prstGeom prst="rect">
            <a:avLst/>
          </a:prstGeom>
          <a:noFill/>
          <a:ln w="9525" cap="flat" cmpd="sng">
            <a:solidFill>
              <a:srgbClr val="00FF00"/>
            </a:solidFill>
            <a:prstDash val="solid"/>
            <a:round/>
            <a:headEnd type="none" w="sm" len="sm"/>
            <a:tailEnd type="none" w="sm" len="sm"/>
          </a:ln>
        </p:spPr>
      </p:pic>
      <p:pic>
        <p:nvPicPr>
          <p:cNvPr id="114" name="Google Shape;114;p19"/>
          <p:cNvPicPr preferRelativeResize="0"/>
          <p:nvPr/>
        </p:nvPicPr>
        <p:blipFill rotWithShape="1">
          <a:blip r:embed="rId4">
            <a:alphaModFix/>
          </a:blip>
          <a:srcRect/>
          <a:stretch/>
        </p:blipFill>
        <p:spPr>
          <a:xfrm>
            <a:off x="3275940" y="2614475"/>
            <a:ext cx="5832635" cy="2430275"/>
          </a:xfrm>
          <a:prstGeom prst="rect">
            <a:avLst/>
          </a:prstGeom>
          <a:noFill/>
          <a:ln w="9525" cap="flat" cmpd="sng">
            <a:solidFill>
              <a:srgbClr val="00FF00"/>
            </a:solidFill>
            <a:prstDash val="solid"/>
            <a:round/>
            <a:headEnd type="none" w="sm" len="sm"/>
            <a:tailEnd type="none" w="sm" len="sm"/>
          </a:ln>
        </p:spPr>
      </p:pic>
      <p:sp>
        <p:nvSpPr>
          <p:cNvPr id="115" name="Google Shape;115;p19"/>
          <p:cNvSpPr txBox="1"/>
          <p:nvPr/>
        </p:nvSpPr>
        <p:spPr>
          <a:xfrm>
            <a:off x="4256875" y="262350"/>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79</a:t>
            </a:r>
            <a:endParaRPr sz="600" b="1">
              <a:solidFill>
                <a:srgbClr val="1155CC"/>
              </a:solidFill>
            </a:endParaRPr>
          </a:p>
        </p:txBody>
      </p:sp>
      <p:sp>
        <p:nvSpPr>
          <p:cNvPr id="116" name="Google Shape;116;p19"/>
          <p:cNvSpPr txBox="1"/>
          <p:nvPr/>
        </p:nvSpPr>
        <p:spPr>
          <a:xfrm>
            <a:off x="4973875" y="1568925"/>
            <a:ext cx="439200" cy="1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20</a:t>
            </a:r>
            <a:endParaRPr sz="600" b="1">
              <a:solidFill>
                <a:srgbClr val="1155CC"/>
              </a:solidFill>
            </a:endParaRPr>
          </a:p>
        </p:txBody>
      </p:sp>
      <p:sp>
        <p:nvSpPr>
          <p:cNvPr id="117" name="Google Shape;117;p19"/>
          <p:cNvSpPr txBox="1"/>
          <p:nvPr/>
        </p:nvSpPr>
        <p:spPr>
          <a:xfrm>
            <a:off x="5672375" y="1894850"/>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5</a:t>
            </a:r>
            <a:endParaRPr sz="600" b="1">
              <a:solidFill>
                <a:srgbClr val="1155CC"/>
              </a:solidFill>
            </a:endParaRPr>
          </a:p>
        </p:txBody>
      </p:sp>
      <p:sp>
        <p:nvSpPr>
          <p:cNvPr id="118" name="Google Shape;118;p19"/>
          <p:cNvSpPr txBox="1"/>
          <p:nvPr/>
        </p:nvSpPr>
        <p:spPr>
          <a:xfrm>
            <a:off x="6378600" y="1919750"/>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4</a:t>
            </a:r>
            <a:endParaRPr sz="600" b="1">
              <a:solidFill>
                <a:srgbClr val="1155CC"/>
              </a:solidFill>
            </a:endParaRPr>
          </a:p>
        </p:txBody>
      </p:sp>
      <p:sp>
        <p:nvSpPr>
          <p:cNvPr id="119" name="Google Shape;119;p19"/>
          <p:cNvSpPr txBox="1"/>
          <p:nvPr/>
        </p:nvSpPr>
        <p:spPr>
          <a:xfrm>
            <a:off x="7086788" y="1965350"/>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2</a:t>
            </a:r>
            <a:endParaRPr sz="600" b="1">
              <a:solidFill>
                <a:srgbClr val="1155CC"/>
              </a:solidFill>
            </a:endParaRPr>
          </a:p>
        </p:txBody>
      </p:sp>
      <p:sp>
        <p:nvSpPr>
          <p:cNvPr id="120" name="Google Shape;120;p19"/>
          <p:cNvSpPr txBox="1"/>
          <p:nvPr/>
        </p:nvSpPr>
        <p:spPr>
          <a:xfrm>
            <a:off x="7795000" y="1981200"/>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1</a:t>
            </a:r>
            <a:endParaRPr sz="600" b="1">
              <a:solidFill>
                <a:srgbClr val="1155CC"/>
              </a:solidFill>
            </a:endParaRPr>
          </a:p>
        </p:txBody>
      </p:sp>
      <p:sp>
        <p:nvSpPr>
          <p:cNvPr id="121" name="Google Shape;121;p19"/>
          <p:cNvSpPr txBox="1"/>
          <p:nvPr/>
        </p:nvSpPr>
        <p:spPr>
          <a:xfrm>
            <a:off x="4356350" y="2814075"/>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6</a:t>
            </a:r>
            <a:endParaRPr sz="600" b="1">
              <a:solidFill>
                <a:srgbClr val="1155CC"/>
              </a:solidFill>
            </a:endParaRPr>
          </a:p>
        </p:txBody>
      </p:sp>
      <p:sp>
        <p:nvSpPr>
          <p:cNvPr id="122" name="Google Shape;122;p19"/>
          <p:cNvSpPr txBox="1"/>
          <p:nvPr/>
        </p:nvSpPr>
        <p:spPr>
          <a:xfrm>
            <a:off x="5340700" y="3381425"/>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4</a:t>
            </a:r>
            <a:endParaRPr sz="600" b="1">
              <a:solidFill>
                <a:srgbClr val="1155CC"/>
              </a:solidFill>
            </a:endParaRPr>
          </a:p>
        </p:txBody>
      </p:sp>
      <p:sp>
        <p:nvSpPr>
          <p:cNvPr id="123" name="Google Shape;123;p19"/>
          <p:cNvSpPr txBox="1"/>
          <p:nvPr/>
        </p:nvSpPr>
        <p:spPr>
          <a:xfrm>
            <a:off x="6325525" y="4260525"/>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1</a:t>
            </a:r>
            <a:endParaRPr sz="600" b="1">
              <a:solidFill>
                <a:srgbClr val="1155CC"/>
              </a:solidFill>
            </a:endParaRPr>
          </a:p>
        </p:txBody>
      </p:sp>
      <p:sp>
        <p:nvSpPr>
          <p:cNvPr id="124" name="Google Shape;124;p19"/>
          <p:cNvSpPr txBox="1"/>
          <p:nvPr/>
        </p:nvSpPr>
        <p:spPr>
          <a:xfrm>
            <a:off x="7305875" y="4271175"/>
            <a:ext cx="461100" cy="26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1155CC"/>
                </a:solidFill>
              </a:rPr>
              <a:t>1</a:t>
            </a:r>
            <a:endParaRPr sz="600" b="1">
              <a:solidFill>
                <a:srgbClr val="1155CC"/>
              </a:solidFill>
            </a:endParaRPr>
          </a:p>
        </p:txBody>
      </p:sp>
      <p:sp>
        <p:nvSpPr>
          <p:cNvPr id="125" name="Google Shape;125;p19"/>
          <p:cNvSpPr txBox="1"/>
          <p:nvPr/>
        </p:nvSpPr>
        <p:spPr>
          <a:xfrm>
            <a:off x="5921950" y="528750"/>
            <a:ext cx="3351000" cy="4341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1155CC"/>
              </a:buClr>
              <a:buSzPts val="900"/>
              <a:buFont typeface="Calibri"/>
              <a:buChar char="●"/>
            </a:pPr>
            <a:r>
              <a:rPr lang="en" sz="900" b="1">
                <a:solidFill>
                  <a:srgbClr val="1155CC"/>
                </a:solidFill>
                <a:latin typeface="Calibri"/>
                <a:ea typeface="Calibri"/>
                <a:cs typeface="Calibri"/>
                <a:sym typeface="Calibri"/>
              </a:rPr>
              <a:t>111 “Music Creatives” in North Carolina</a:t>
            </a:r>
            <a:endParaRPr sz="900" b="1">
              <a:solidFill>
                <a:srgbClr val="1155CC"/>
              </a:solidFill>
              <a:latin typeface="Calibri"/>
              <a:ea typeface="Calibri"/>
              <a:cs typeface="Calibri"/>
              <a:sym typeface="Calibri"/>
            </a:endParaRPr>
          </a:p>
        </p:txBody>
      </p:sp>
      <p:sp>
        <p:nvSpPr>
          <p:cNvPr id="126" name="Google Shape;126;p19"/>
          <p:cNvSpPr txBox="1"/>
          <p:nvPr/>
        </p:nvSpPr>
        <p:spPr>
          <a:xfrm>
            <a:off x="5899500" y="3012250"/>
            <a:ext cx="3351000" cy="4341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rgbClr val="1155CC"/>
              </a:buClr>
              <a:buSzPts val="900"/>
              <a:buFont typeface="Calibri"/>
              <a:buChar char="●"/>
            </a:pPr>
            <a:r>
              <a:rPr lang="en" sz="900" b="1">
                <a:solidFill>
                  <a:srgbClr val="1155CC"/>
                </a:solidFill>
                <a:latin typeface="Calibri"/>
                <a:ea typeface="Calibri"/>
                <a:cs typeface="Calibri"/>
                <a:sym typeface="Calibri"/>
              </a:rPr>
              <a:t>12 “Presenters/Venues” in North Carolina</a:t>
            </a:r>
            <a:endParaRPr sz="900" b="1">
              <a:solidFill>
                <a:srgbClr val="1155CC"/>
              </a:solidFill>
              <a:latin typeface="Calibri"/>
              <a:ea typeface="Calibri"/>
              <a:cs typeface="Calibri"/>
              <a:sym typeface="Calibri"/>
            </a:endParaRPr>
          </a:p>
        </p:txBody>
      </p:sp>
      <p:sp>
        <p:nvSpPr>
          <p:cNvPr id="127" name="Google Shape;127;p19"/>
          <p:cNvSpPr txBox="1">
            <a:spLocks noGrp="1"/>
          </p:cNvSpPr>
          <p:nvPr>
            <p:ph type="body" idx="4294967295"/>
          </p:nvPr>
        </p:nvSpPr>
        <p:spPr>
          <a:xfrm>
            <a:off x="94025" y="152400"/>
            <a:ext cx="3075600" cy="4838700"/>
          </a:xfrm>
          <a:prstGeom prst="rect">
            <a:avLst/>
          </a:prstGeom>
        </p:spPr>
        <p:txBody>
          <a:bodyPr spcFirstLastPara="1" wrap="square" lIns="91425" tIns="91425" rIns="91425" bIns="91425" anchor="t" anchorCtr="0">
            <a:noAutofit/>
          </a:bodyPr>
          <a:lstStyle/>
          <a:p>
            <a:pPr marL="285750" lvl="0" indent="-247650" algn="l" rtl="0">
              <a:lnSpc>
                <a:spcPct val="115000"/>
              </a:lnSpc>
              <a:spcBef>
                <a:spcPts val="0"/>
              </a:spcBef>
              <a:spcAft>
                <a:spcPts val="0"/>
              </a:spcAft>
              <a:buSzPts val="1200"/>
              <a:buChar char="●"/>
            </a:pPr>
            <a:r>
              <a:rPr lang="en" sz="1200"/>
              <a:t>As you can see in the top chart, 79 of 111 “Music Creatives” in North Carolina identified themselves as freelancers and gig/contract workers. The second largest employment status was business owners (with 5 employees or less) who comprised 20 out of 111 people.</a:t>
            </a:r>
            <a:endParaRPr sz="1200"/>
          </a:p>
          <a:p>
            <a:pPr marL="457200" lvl="0" indent="0" algn="l" rtl="0">
              <a:lnSpc>
                <a:spcPct val="115000"/>
              </a:lnSpc>
              <a:spcBef>
                <a:spcPts val="1000"/>
              </a:spcBef>
              <a:spcAft>
                <a:spcPts val="0"/>
              </a:spcAft>
              <a:buNone/>
            </a:pPr>
            <a:endParaRPr sz="1200"/>
          </a:p>
          <a:p>
            <a:pPr marL="457200" lvl="0" indent="0" algn="l" rtl="0">
              <a:lnSpc>
                <a:spcPct val="115000"/>
              </a:lnSpc>
              <a:spcBef>
                <a:spcPts val="1000"/>
              </a:spcBef>
              <a:spcAft>
                <a:spcPts val="0"/>
              </a:spcAft>
              <a:buNone/>
            </a:pPr>
            <a:endParaRPr sz="1200"/>
          </a:p>
          <a:p>
            <a:pPr marL="285750" lvl="0" indent="-247650" algn="l" rtl="0">
              <a:lnSpc>
                <a:spcPct val="115000"/>
              </a:lnSpc>
              <a:spcBef>
                <a:spcPts val="1000"/>
              </a:spcBef>
              <a:spcAft>
                <a:spcPts val="1000"/>
              </a:spcAft>
              <a:buSzPts val="1200"/>
              <a:buChar char="●"/>
            </a:pPr>
            <a:r>
              <a:rPr lang="en" sz="1200"/>
              <a:t>In the bottom chart is the breakdown of employment status for those in the “Presenters/Venues” occupation. Unfortunately, with only 12 respondents in the survey in this category, we can’t make any meaningful insights or observe broad trends. You can see the employment statuses of those 12 people though on the right.</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700"/>
                                        <p:tgtEl>
                                          <p:spTgt spid="113"/>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fade">
                                      <p:cBhvr>
                                        <p:cTn id="11" dur="700"/>
                                        <p:tgtEl>
                                          <p:spTgt spid="114"/>
                                        </p:tgtEl>
                                      </p:cBhvr>
                                    </p:animEffect>
                                  </p:childTnLst>
                                </p:cTn>
                              </p:par>
                            </p:childTnLst>
                          </p:cTn>
                        </p:par>
                        <p:par>
                          <p:cTn id="12" fill="hold">
                            <p:stCondLst>
                              <p:cond delay="1400"/>
                            </p:stCondLst>
                            <p:childTnLst>
                              <p:par>
                                <p:cTn id="13" presetID="10" presetClass="entr" presetSubtype="0" fill="hold"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7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700"/>
                                        <p:tgtEl>
                                          <p:spTgt spid="126"/>
                                        </p:tgtEl>
                                      </p:cBhvr>
                                    </p:animEffect>
                                  </p:childTnLst>
                                </p:cTn>
                              </p:par>
                            </p:childTnLst>
                          </p:cTn>
                        </p:par>
                        <p:par>
                          <p:cTn id="19" fill="hold">
                            <p:stCondLst>
                              <p:cond delay="2100"/>
                            </p:stCondLst>
                            <p:childTnLst>
                              <p:par>
                                <p:cTn id="20" presetID="10" presetClass="entr" presetSubtype="0" fill="hold" nodeType="after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fade">
                                      <p:cBhvr>
                                        <p:cTn id="22" dur="1000"/>
                                        <p:tgtEl>
                                          <p:spTgt spid="116"/>
                                        </p:tgtEl>
                                      </p:cBhvr>
                                    </p:animEffect>
                                  </p:childTnLst>
                                </p:cTn>
                              </p:par>
                              <p:par>
                                <p:cTn id="23" presetID="10" presetClass="entr" presetSubtype="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fade">
                                      <p:cBhvr>
                                        <p:cTn id="25" dur="1000"/>
                                        <p:tgtEl>
                                          <p:spTgt spid="117"/>
                                        </p:tgtEl>
                                      </p:cBhvr>
                                    </p:animEffect>
                                  </p:childTnLst>
                                </p:cTn>
                              </p:par>
                              <p:par>
                                <p:cTn id="26" presetID="10" presetClass="entr" presetSubtype="0" fill="hold" nodeType="with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1000"/>
                                        <p:tgtEl>
                                          <p:spTgt spid="118"/>
                                        </p:tgtEl>
                                      </p:cBhvr>
                                    </p:animEffect>
                                  </p:childTnLst>
                                </p:cTn>
                              </p:par>
                              <p:par>
                                <p:cTn id="29" presetID="10" presetClass="entr" presetSubtype="0" fill="hold" nodeType="withEffect">
                                  <p:stCondLst>
                                    <p:cond delay="0"/>
                                  </p:stCondLst>
                                  <p:childTnLst>
                                    <p:set>
                                      <p:cBhvr>
                                        <p:cTn id="30" dur="1" fill="hold">
                                          <p:stCondLst>
                                            <p:cond delay="0"/>
                                          </p:stCondLst>
                                        </p:cTn>
                                        <p:tgtEl>
                                          <p:spTgt spid="119"/>
                                        </p:tgtEl>
                                        <p:attrNameLst>
                                          <p:attrName>style.visibility</p:attrName>
                                        </p:attrNameLst>
                                      </p:cBhvr>
                                      <p:to>
                                        <p:strVal val="visible"/>
                                      </p:to>
                                    </p:set>
                                    <p:animEffect transition="in" filter="fade">
                                      <p:cBhvr>
                                        <p:cTn id="31" dur="1000"/>
                                        <p:tgtEl>
                                          <p:spTgt spid="119"/>
                                        </p:tgtEl>
                                      </p:cBhvr>
                                    </p:animEffect>
                                  </p:childTnLst>
                                </p:cTn>
                              </p:par>
                              <p:par>
                                <p:cTn id="32" presetID="10" presetClass="entr" presetSubtype="0" fill="hold" nodeType="withEffect">
                                  <p:stCondLst>
                                    <p:cond delay="0"/>
                                  </p:stCondLst>
                                  <p:childTnLst>
                                    <p:set>
                                      <p:cBhvr>
                                        <p:cTn id="33" dur="1" fill="hold">
                                          <p:stCondLst>
                                            <p:cond delay="0"/>
                                          </p:stCondLst>
                                        </p:cTn>
                                        <p:tgtEl>
                                          <p:spTgt spid="120"/>
                                        </p:tgtEl>
                                        <p:attrNameLst>
                                          <p:attrName>style.visibility</p:attrName>
                                        </p:attrNameLst>
                                      </p:cBhvr>
                                      <p:to>
                                        <p:strVal val="visible"/>
                                      </p:to>
                                    </p:set>
                                    <p:animEffect transition="in" filter="fade">
                                      <p:cBhvr>
                                        <p:cTn id="34" dur="1000"/>
                                        <p:tgtEl>
                                          <p:spTgt spid="120"/>
                                        </p:tgtEl>
                                      </p:cBhvr>
                                    </p:animEffect>
                                  </p:childTnLst>
                                </p:cTn>
                              </p:par>
                              <p:par>
                                <p:cTn id="35" presetID="10" presetClass="entr" presetSubtype="0" fill="hold" nodeType="withEffect">
                                  <p:stCondLst>
                                    <p:cond delay="0"/>
                                  </p:stCondLst>
                                  <p:childTnLst>
                                    <p:set>
                                      <p:cBhvr>
                                        <p:cTn id="36" dur="1" fill="hold">
                                          <p:stCondLst>
                                            <p:cond delay="0"/>
                                          </p:stCondLst>
                                        </p:cTn>
                                        <p:tgtEl>
                                          <p:spTgt spid="121"/>
                                        </p:tgtEl>
                                        <p:attrNameLst>
                                          <p:attrName>style.visibility</p:attrName>
                                        </p:attrNameLst>
                                      </p:cBhvr>
                                      <p:to>
                                        <p:strVal val="visible"/>
                                      </p:to>
                                    </p:set>
                                    <p:animEffect transition="in" filter="fade">
                                      <p:cBhvr>
                                        <p:cTn id="37" dur="1000"/>
                                        <p:tgtEl>
                                          <p:spTgt spid="121"/>
                                        </p:tgtEl>
                                      </p:cBhvr>
                                    </p:animEffect>
                                  </p:childTnLst>
                                </p:cTn>
                              </p:par>
                              <p:par>
                                <p:cTn id="38" presetID="10" presetClass="entr" presetSubtype="0" fill="hold" nodeType="with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1000"/>
                                        <p:tgtEl>
                                          <p:spTgt spid="122"/>
                                        </p:tgtEl>
                                      </p:cBhvr>
                                    </p:animEffect>
                                  </p:childTnLst>
                                </p:cTn>
                              </p:par>
                              <p:par>
                                <p:cTn id="41" presetID="10" presetClass="entr" presetSubtype="0"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animEffect transition="in" filter="fade">
                                      <p:cBhvr>
                                        <p:cTn id="43" dur="1000"/>
                                        <p:tgtEl>
                                          <p:spTgt spid="123"/>
                                        </p:tgtEl>
                                      </p:cBhvr>
                                    </p:animEffect>
                                  </p:childTnLst>
                                </p:cTn>
                              </p:par>
                              <p:par>
                                <p:cTn id="44" presetID="10" presetClass="entr" presetSubtype="0" fill="hold" nodeType="with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fade">
                                      <p:cBhvr>
                                        <p:cTn id="46" dur="1000"/>
                                        <p:tgtEl>
                                          <p:spTgt spid="124"/>
                                        </p:tgtEl>
                                      </p:cBhvr>
                                    </p:animEffect>
                                  </p:childTnLst>
                                </p:cTn>
                              </p:par>
                              <p:par>
                                <p:cTn id="47" presetID="10" presetClass="entr" presetSubtype="0" fill="hold"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31"/>
        <p:cNvGrpSpPr/>
        <p:nvPr/>
      </p:nvGrpSpPr>
      <p:grpSpPr>
        <a:xfrm>
          <a:off x="0" y="0"/>
          <a:ext cx="0" cy="0"/>
          <a:chOff x="0" y="0"/>
          <a:chExt cx="0" cy="0"/>
        </a:xfrm>
      </p:grpSpPr>
      <p:pic>
        <p:nvPicPr>
          <p:cNvPr id="132" name="Google Shape;132;p20"/>
          <p:cNvPicPr preferRelativeResize="0"/>
          <p:nvPr/>
        </p:nvPicPr>
        <p:blipFill>
          <a:blip r:embed="rId3">
            <a:alphaModFix/>
          </a:blip>
          <a:stretch>
            <a:fillRect/>
          </a:stretch>
        </p:blipFill>
        <p:spPr>
          <a:xfrm>
            <a:off x="154713" y="152400"/>
            <a:ext cx="4690273" cy="4838700"/>
          </a:xfrm>
          <a:prstGeom prst="rect">
            <a:avLst/>
          </a:prstGeom>
          <a:noFill/>
          <a:ln w="9525" cap="flat" cmpd="sng">
            <a:solidFill>
              <a:srgbClr val="00FF00"/>
            </a:solidFill>
            <a:prstDash val="solid"/>
            <a:round/>
            <a:headEnd type="none" w="sm" len="sm"/>
            <a:tailEnd type="none" w="sm" len="sm"/>
          </a:ln>
        </p:spPr>
      </p:pic>
      <p:sp>
        <p:nvSpPr>
          <p:cNvPr id="133" name="Google Shape;133;p20"/>
          <p:cNvSpPr txBox="1">
            <a:spLocks noGrp="1"/>
          </p:cNvSpPr>
          <p:nvPr>
            <p:ph type="body" idx="4294967295"/>
          </p:nvPr>
        </p:nvSpPr>
        <p:spPr>
          <a:xfrm>
            <a:off x="5580425" y="152400"/>
            <a:ext cx="3513000" cy="48387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a:t>~58% of Music Creatives and Presenters/Venues in North Carolina have a Secondary Occupation in the Music Industry</a:t>
            </a:r>
            <a:endParaRPr sz="1500"/>
          </a:p>
          <a:p>
            <a:pPr marL="457200" lvl="0" indent="-323850" algn="l" rtl="0">
              <a:lnSpc>
                <a:spcPct val="115000"/>
              </a:lnSpc>
              <a:spcBef>
                <a:spcPts val="1000"/>
              </a:spcBef>
              <a:spcAft>
                <a:spcPts val="0"/>
              </a:spcAft>
              <a:buSzPts val="1500"/>
              <a:buChar char="●"/>
            </a:pPr>
            <a:r>
              <a:rPr lang="en" sz="1500"/>
              <a:t>~60% of Secondary Occupations for Music Creatives and Presenters/Venues is Freelance/gig/contract work</a:t>
            </a:r>
            <a:endParaRPr sz="1500"/>
          </a:p>
          <a:p>
            <a:pPr marL="0" lvl="0" indent="0" algn="l" rtl="0">
              <a:lnSpc>
                <a:spcPct val="115000"/>
              </a:lnSpc>
              <a:spcBef>
                <a:spcPts val="1000"/>
              </a:spcBef>
              <a:spcAft>
                <a:spcPts val="1000"/>
              </a:spcAft>
              <a:buNone/>
            </a:pPr>
            <a:endParaRPr sz="1500"/>
          </a:p>
        </p:txBody>
      </p:sp>
    </p:spTree>
  </p:cSld>
  <p:clrMapOvr>
    <a:masterClrMapping/>
  </p:clrMapOvr>
  <mc:AlternateContent xmlns:mc="http://schemas.openxmlformats.org/markup-compatibility/2006" xmlns:p14="http://schemas.microsoft.com/office/powerpoint/2010/main">
    <mc:Choice Requires="p14">
      <p:transition spd="med" p14:dur="700">
        <p14:gallery dir="l"/>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3"/>
        </a:solidFill>
        <a:effectLst/>
      </p:bgPr>
    </p:bg>
    <p:spTree>
      <p:nvGrpSpPr>
        <p:cNvPr id="1" name="Shape 137"/>
        <p:cNvGrpSpPr/>
        <p:nvPr/>
      </p:nvGrpSpPr>
      <p:grpSpPr>
        <a:xfrm>
          <a:off x="0" y="0"/>
          <a:ext cx="0" cy="0"/>
          <a:chOff x="0" y="0"/>
          <a:chExt cx="0" cy="0"/>
        </a:xfrm>
      </p:grpSpPr>
      <p:pic>
        <p:nvPicPr>
          <p:cNvPr id="138" name="Google Shape;138;p21"/>
          <p:cNvPicPr preferRelativeResize="0"/>
          <p:nvPr/>
        </p:nvPicPr>
        <p:blipFill>
          <a:blip r:embed="rId3">
            <a:alphaModFix/>
          </a:blip>
          <a:stretch>
            <a:fillRect/>
          </a:stretch>
        </p:blipFill>
        <p:spPr>
          <a:xfrm>
            <a:off x="1737563" y="152400"/>
            <a:ext cx="5668870" cy="4838700"/>
          </a:xfrm>
          <a:prstGeom prst="rect">
            <a:avLst/>
          </a:prstGeom>
          <a:noFill/>
          <a:ln w="9525" cap="flat" cmpd="sng">
            <a:solidFill>
              <a:srgbClr val="00FF0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push dir="r"/>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2574</Words>
  <Application>Microsoft Macintosh PowerPoint</Application>
  <PresentationFormat>On-screen Show (16:9)</PresentationFormat>
  <Paragraphs>165</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Permanent Marker</vt:lpstr>
      <vt:lpstr>Cambria</vt:lpstr>
      <vt:lpstr>Calibri</vt:lpstr>
      <vt:lpstr>Arial</vt:lpstr>
      <vt:lpstr>Simple Light</vt:lpstr>
      <vt:lpstr>Music Cities Together Covid-19 Impact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Cities Together Covid-19 Impact Survey</dc:title>
  <cp:lastModifiedBy>Alex Simon</cp:lastModifiedBy>
  <cp:revision>1</cp:revision>
  <dcterms:modified xsi:type="dcterms:W3CDTF">2020-06-03T02:13:02Z</dcterms:modified>
</cp:coreProperties>
</file>